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2"/>
  </p:sldMasterIdLst>
  <p:notesMasterIdLst>
    <p:notesMasterId r:id="rId51"/>
  </p:notesMasterIdLst>
  <p:handoutMasterIdLst>
    <p:handoutMasterId r:id="rId52"/>
  </p:handoutMasterIdLst>
  <p:sldIdLst>
    <p:sldId id="341" r:id="rId13"/>
    <p:sldId id="363" r:id="rId14"/>
    <p:sldId id="364" r:id="rId15"/>
    <p:sldId id="368" r:id="rId16"/>
    <p:sldId id="367" r:id="rId17"/>
    <p:sldId id="369" r:id="rId18"/>
    <p:sldId id="803" r:id="rId19"/>
    <p:sldId id="804" r:id="rId20"/>
    <p:sldId id="366" r:id="rId21"/>
    <p:sldId id="370" r:id="rId22"/>
    <p:sldId id="794" r:id="rId23"/>
    <p:sldId id="296" r:id="rId24"/>
    <p:sldId id="297" r:id="rId25"/>
    <p:sldId id="298" r:id="rId26"/>
    <p:sldId id="299" r:id="rId27"/>
    <p:sldId id="300" r:id="rId28"/>
    <p:sldId id="301" r:id="rId29"/>
    <p:sldId id="795" r:id="rId30"/>
    <p:sldId id="796" r:id="rId31"/>
    <p:sldId id="365" r:id="rId32"/>
    <p:sldId id="797" r:id="rId33"/>
    <p:sldId id="798" r:id="rId34"/>
    <p:sldId id="371" r:id="rId35"/>
    <p:sldId id="799" r:id="rId36"/>
    <p:sldId id="800" r:id="rId37"/>
    <p:sldId id="801" r:id="rId38"/>
    <p:sldId id="802" r:id="rId39"/>
    <p:sldId id="805" r:id="rId40"/>
    <p:sldId id="806" r:id="rId41"/>
    <p:sldId id="807" r:id="rId42"/>
    <p:sldId id="808" r:id="rId43"/>
    <p:sldId id="809" r:id="rId44"/>
    <p:sldId id="810" r:id="rId45"/>
    <p:sldId id="811" r:id="rId46"/>
    <p:sldId id="812" r:id="rId47"/>
    <p:sldId id="813" r:id="rId48"/>
    <p:sldId id="814" r:id="rId49"/>
    <p:sldId id="815" r:id="rId5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59" d="100"/>
          <a:sy n="59" d="100"/>
        </p:scale>
        <p:origin x="508"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theme" Target="theme/theme1.xml"/><Relationship Id="rId7" Type="http://schemas.openxmlformats.org/officeDocument/2006/relationships/customXml" Target="../customXml/item7.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customXml" Target="../customXml/item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presProps" Target="presProps.xml"/><Relationship Id="rId5" Type="http://schemas.openxmlformats.org/officeDocument/2006/relationships/customXml" Target="../customXml/item5.xml"/><Relationship Id="rId10" Type="http://schemas.openxmlformats.org/officeDocument/2006/relationships/customXml" Target="../customXml/item10.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tableStyles" Target="tableStyles.xml"/><Relationship Id="rId8" Type="http://schemas.openxmlformats.org/officeDocument/2006/relationships/customXml" Target="../customXml/item8.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Master" Target="slideMasters/slideMaster1.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745278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963007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1298268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2321172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029559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31</a:t>
            </a:fld>
            <a:endParaRPr lang="en-GB" altLang="en-US"/>
          </a:p>
        </p:txBody>
      </p:sp>
    </p:spTree>
    <p:extLst>
      <p:ext uri="{BB962C8B-B14F-4D97-AF65-F5344CB8AC3E}">
        <p14:creationId xmlns:p14="http://schemas.microsoft.com/office/powerpoint/2010/main" val="2543643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32</a:t>
            </a:fld>
            <a:endParaRPr lang="en-GB" altLang="en-US"/>
          </a:p>
        </p:txBody>
      </p:sp>
    </p:spTree>
    <p:extLst>
      <p:ext uri="{BB962C8B-B14F-4D97-AF65-F5344CB8AC3E}">
        <p14:creationId xmlns:p14="http://schemas.microsoft.com/office/powerpoint/2010/main" val="9085343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6" y="476250"/>
            <a:ext cx="10521951"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6" y="1844675"/>
            <a:ext cx="11233151"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219914841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SWS-230060</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5.xml"/><Relationship Id="rId1" Type="http://schemas.openxmlformats.org/officeDocument/2006/relationships/customXml" Target="../../customXml/item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7.xml"/><Relationship Id="rId1" Type="http://schemas.openxmlformats.org/officeDocument/2006/relationships/customXml" Target="../../customXml/item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9.xml"/><Relationship Id="rId1" Type="http://schemas.openxmlformats.org/officeDocument/2006/relationships/customXml" Target="../../customXml/item8.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11.xml"/><Relationship Id="rId1" Type="http://schemas.openxmlformats.org/officeDocument/2006/relationships/customXml" Target="../../customXml/item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datatracker.ietf.org/doc/rfc9298/" TargetMode="External"/><Relationship Id="rId2" Type="http://schemas.openxmlformats.org/officeDocument/2006/relationships/hyperlink" Target="https://datatracker.ietf.org/doc/rfc9297/" TargetMode="External"/><Relationship Id="rId1" Type="http://schemas.openxmlformats.org/officeDocument/2006/relationships/slideLayout" Target="../slideLayouts/slideLayout2.xml"/><Relationship Id="rId4" Type="http://schemas.openxmlformats.org/officeDocument/2006/relationships/hyperlink" Target="https://datatracker.ietf.org/doc/draft-ietf-masque-connect-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ftp://ftp.3gpp.org/tsg_sa/WG2_Arch/TSGS2_157_Berlin_2023-05/S2-2306435.zip" TargetMode="External"/><Relationship Id="rId3" Type="http://schemas.openxmlformats.org/officeDocument/2006/relationships/hyperlink" Target="ftp://ftp.3gpp.org/tsg_sa/WG2_Arch/TSGS2_157_Berlin_2023-05/S2-2306574.zip" TargetMode="External"/><Relationship Id="rId7" Type="http://schemas.openxmlformats.org/officeDocument/2006/relationships/hyperlink" Target="ftp://ftp.3gpp.org/tsg_sa/WG2_Arch/TSGS2_157_Berlin_2023-05/S2-2306444.zip" TargetMode="External"/><Relationship Id="rId2" Type="http://schemas.openxmlformats.org/officeDocument/2006/relationships/hyperlink" Target="ftp://ftp.3gpp.org/tsg_sa/WG2_Arch/TSGS2_157_Berlin_2023-05/S2-2306440.zip" TargetMode="External"/><Relationship Id="rId1" Type="http://schemas.openxmlformats.org/officeDocument/2006/relationships/slideLayout" Target="../slideLayouts/slideLayout2.xml"/><Relationship Id="rId6" Type="http://schemas.openxmlformats.org/officeDocument/2006/relationships/hyperlink" Target="ftp://ftp.3gpp.org/tsg_sa/WG2_Arch/TSGS2_157_Berlin_2023-05/S2-2306443.zip" TargetMode="External"/><Relationship Id="rId5" Type="http://schemas.openxmlformats.org/officeDocument/2006/relationships/hyperlink" Target="ftp://ftp.3gpp.org/tsg_sa/WG2_Arch/TSGS2_157_Berlin_2023-05/S2-2306445.zip" TargetMode="External"/><Relationship Id="rId4" Type="http://schemas.openxmlformats.org/officeDocument/2006/relationships/hyperlink" Target="ftp://ftp.3gpp.org/tsg_sa/WG2_Arch/TSGS2_157_Berlin_2023-05/S2-2306582.zip"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52401" y="1709739"/>
            <a:ext cx="12039600" cy="2013176"/>
          </a:xfrm>
        </p:spPr>
        <p:txBody>
          <a:bodyPr/>
          <a:lstStyle/>
          <a:p>
            <a:pPr eaLnBrk="1" hangingPunct="1"/>
            <a:r>
              <a:rPr lang="en-GB" altLang="en-US" dirty="0"/>
              <a:t>SA Rel-19 scoping, Ericsson initial view</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sv-SE" altLang="en-US" dirty="0"/>
              <a:t>Krister Sällberg </a:t>
            </a:r>
          </a:p>
          <a:p>
            <a:pPr marL="0" indent="0" eaLnBrk="1" hangingPunct="1">
              <a:buFontTx/>
              <a:buNone/>
            </a:pPr>
            <a:r>
              <a:rPr lang="en-GB" altLang="en-US" dirty="0"/>
              <a:t>Ericsson</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240971" y="2587624"/>
            <a:ext cx="9764486" cy="3355975"/>
          </a:xfrm>
        </p:spPr>
        <p:txBody>
          <a:bodyPr/>
          <a:lstStyle/>
          <a:p>
            <a:pPr marL="0" indent="0">
              <a:buNone/>
            </a:pPr>
            <a:endParaRPr lang="en-US" altLang="en-US" sz="6000" dirty="0"/>
          </a:p>
          <a:p>
            <a:pPr marL="0" indent="0">
              <a:buNone/>
            </a:pPr>
            <a:r>
              <a:rPr lang="en-US" altLang="en-US" sz="6000" dirty="0"/>
              <a:t>Additional Material in support of the proposed SI/WI</a:t>
            </a:r>
          </a:p>
        </p:txBody>
      </p:sp>
    </p:spTree>
    <p:extLst>
      <p:ext uri="{BB962C8B-B14F-4D97-AF65-F5344CB8AC3E}">
        <p14:creationId xmlns:p14="http://schemas.microsoft.com/office/powerpoint/2010/main" val="15527706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359862" y="3056196"/>
            <a:ext cx="7019097" cy="1101329"/>
          </a:xfrm>
        </p:spPr>
        <p:txBody>
          <a:bodyPr>
            <a:noAutofit/>
          </a:bodyPr>
          <a:lstStyle/>
          <a:p>
            <a:pPr>
              <a:defRPr/>
            </a:pPr>
            <a:r>
              <a:rPr lang="hu-HU" sz="3600" b="1" dirty="0" err="1"/>
              <a:t>Study</a:t>
            </a:r>
            <a:r>
              <a:rPr lang="hu-HU" sz="3600" b="1" dirty="0"/>
              <a:t> </a:t>
            </a:r>
            <a:r>
              <a:rPr lang="hu-HU" sz="3600" b="1" dirty="0" err="1"/>
              <a:t>on</a:t>
            </a:r>
            <a:r>
              <a:rPr lang="hu-HU" sz="3600" b="1" dirty="0"/>
              <a:t> </a:t>
            </a:r>
            <a:br>
              <a:rPr lang="en-US" sz="3600" b="1" dirty="0"/>
            </a:br>
            <a:r>
              <a:rPr lang="en-US" sz="3600" b="1" dirty="0"/>
              <a:t>User Plane Redundancy for IP</a:t>
            </a:r>
            <a:endParaRPr lang="en-GB" sz="3600" b="1" dirty="0">
              <a:effectLst>
                <a:outerShdw blurRad="38100" dist="38100" dir="2700000" algn="tl">
                  <a:srgbClr val="C0C0C0"/>
                </a:outerShdw>
              </a:effectLst>
            </a:endParaRPr>
          </a:p>
        </p:txBody>
      </p:sp>
    </p:spTree>
    <p:extLst>
      <p:ext uri="{BB962C8B-B14F-4D97-AF65-F5344CB8AC3E}">
        <p14:creationId xmlns:p14="http://schemas.microsoft.com/office/powerpoint/2010/main" val="4224043061"/>
      </p:ext>
    </p:extLst>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t>Rel-18 DetNet solution</a:t>
            </a:r>
          </a:p>
        </p:txBody>
      </p:sp>
      <p:grpSp>
        <p:nvGrpSpPr>
          <p:cNvPr id="3" name="Group 2">
            <a:extLst>
              <a:ext uri="{FF2B5EF4-FFF2-40B4-BE49-F238E27FC236}">
                <a16:creationId xmlns:a16="http://schemas.microsoft.com/office/drawing/2014/main" id="{57984350-8F64-1E8C-BEF4-9B58089CB365}"/>
              </a:ext>
            </a:extLst>
          </p:cNvPr>
          <p:cNvGrpSpPr>
            <a:grpSpLocks noChangeAspect="1"/>
          </p:cNvGrpSpPr>
          <p:nvPr/>
        </p:nvGrpSpPr>
        <p:grpSpPr>
          <a:xfrm>
            <a:off x="1796829" y="2502353"/>
            <a:ext cx="6553059" cy="2913710"/>
            <a:chOff x="363771" y="1037492"/>
            <a:chExt cx="11337258" cy="5040926"/>
          </a:xfrm>
        </p:grpSpPr>
        <p:sp>
          <p:nvSpPr>
            <p:cNvPr id="4" name="Rectangle 3">
              <a:extLst>
                <a:ext uri="{FF2B5EF4-FFF2-40B4-BE49-F238E27FC236}">
                  <a16:creationId xmlns:a16="http://schemas.microsoft.com/office/drawing/2014/main" id="{26593606-2AAD-443B-BF7E-40B6B266764B}"/>
                </a:ext>
              </a:extLst>
            </p:cNvPr>
            <p:cNvSpPr/>
            <p:nvPr/>
          </p:nvSpPr>
          <p:spPr>
            <a:xfrm>
              <a:off x="2095603" y="4419088"/>
              <a:ext cx="922913" cy="87785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UE</a:t>
              </a:r>
              <a:endParaRPr lang="en-US" sz="1050" dirty="0">
                <a:solidFill>
                  <a:schemeClr val="tx1"/>
                </a:solidFill>
              </a:endParaRPr>
            </a:p>
          </p:txBody>
        </p:sp>
        <p:sp>
          <p:nvSpPr>
            <p:cNvPr id="5" name="Rectangle 4">
              <a:extLst>
                <a:ext uri="{FF2B5EF4-FFF2-40B4-BE49-F238E27FC236}">
                  <a16:creationId xmlns:a16="http://schemas.microsoft.com/office/drawing/2014/main" id="{24C8D875-DD3D-48BE-822E-3F5BA2D986F3}"/>
                </a:ext>
              </a:extLst>
            </p:cNvPr>
            <p:cNvSpPr/>
            <p:nvPr/>
          </p:nvSpPr>
          <p:spPr>
            <a:xfrm>
              <a:off x="3761656" y="4419088"/>
              <a:ext cx="922913" cy="87785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a:t>
              </a:r>
              <a:r>
                <a:rPr lang="hu-HU" sz="1050" dirty="0">
                  <a:solidFill>
                    <a:schemeClr val="tx1"/>
                  </a:solidFill>
                </a:rPr>
                <a:t>R</a:t>
              </a:r>
              <a:r>
                <a:rPr lang="en-US" sz="1050" dirty="0">
                  <a:solidFill>
                    <a:schemeClr val="tx1"/>
                  </a:solidFill>
                </a:rPr>
                <a:t>)</a:t>
              </a:r>
              <a:r>
                <a:rPr lang="hu-HU" sz="1050" dirty="0">
                  <a:solidFill>
                    <a:schemeClr val="tx1"/>
                  </a:solidFill>
                </a:rPr>
                <a:t>AN</a:t>
              </a:r>
              <a:endParaRPr lang="en-US" sz="1050" dirty="0">
                <a:solidFill>
                  <a:schemeClr val="tx1"/>
                </a:solidFill>
              </a:endParaRPr>
            </a:p>
          </p:txBody>
        </p:sp>
        <p:sp>
          <p:nvSpPr>
            <p:cNvPr id="6" name="Rectangle 5">
              <a:extLst>
                <a:ext uri="{FF2B5EF4-FFF2-40B4-BE49-F238E27FC236}">
                  <a16:creationId xmlns:a16="http://schemas.microsoft.com/office/drawing/2014/main" id="{5AB84016-9AEE-4579-BD7D-D403D9307AE6}"/>
                </a:ext>
              </a:extLst>
            </p:cNvPr>
            <p:cNvSpPr/>
            <p:nvPr/>
          </p:nvSpPr>
          <p:spPr>
            <a:xfrm>
              <a:off x="5373016" y="4419088"/>
              <a:ext cx="922913" cy="87785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hu-HU" sz="1050">
                  <a:solidFill>
                    <a:schemeClr val="tx1"/>
                  </a:solidFill>
                </a:rPr>
                <a:t>UPF</a:t>
              </a:r>
              <a:endParaRPr lang="en-US" sz="1050">
                <a:solidFill>
                  <a:schemeClr val="tx1"/>
                </a:solidFill>
              </a:endParaRPr>
            </a:p>
          </p:txBody>
        </p:sp>
        <p:sp>
          <p:nvSpPr>
            <p:cNvPr id="7" name="Rectangle 6">
              <a:extLst>
                <a:ext uri="{FF2B5EF4-FFF2-40B4-BE49-F238E27FC236}">
                  <a16:creationId xmlns:a16="http://schemas.microsoft.com/office/drawing/2014/main" id="{D61629C6-5CEC-4EE9-9E37-C26F9A6C83A2}"/>
                </a:ext>
              </a:extLst>
            </p:cNvPr>
            <p:cNvSpPr/>
            <p:nvPr/>
          </p:nvSpPr>
          <p:spPr>
            <a:xfrm>
              <a:off x="5399330" y="3109954"/>
              <a:ext cx="922913" cy="7201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a:solidFill>
                    <a:schemeClr val="tx1"/>
                  </a:solidFill>
                </a:rPr>
                <a:t>SMF</a:t>
              </a:r>
              <a:endParaRPr lang="en-US" sz="1050">
                <a:solidFill>
                  <a:schemeClr val="tx1"/>
                </a:solidFill>
              </a:endParaRPr>
            </a:p>
          </p:txBody>
        </p:sp>
        <p:sp>
          <p:nvSpPr>
            <p:cNvPr id="8" name="Rectangle 7">
              <a:extLst>
                <a:ext uri="{FF2B5EF4-FFF2-40B4-BE49-F238E27FC236}">
                  <a16:creationId xmlns:a16="http://schemas.microsoft.com/office/drawing/2014/main" id="{3CBE2134-62C1-498E-B886-1DD2333F5119}"/>
                </a:ext>
              </a:extLst>
            </p:cNvPr>
            <p:cNvSpPr/>
            <p:nvPr/>
          </p:nvSpPr>
          <p:spPr>
            <a:xfrm>
              <a:off x="3761656" y="3109954"/>
              <a:ext cx="922913" cy="7201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AMF</a:t>
              </a:r>
              <a:endParaRPr lang="en-US" sz="1050" dirty="0">
                <a:solidFill>
                  <a:schemeClr val="tx1"/>
                </a:solidFill>
              </a:endParaRPr>
            </a:p>
          </p:txBody>
        </p:sp>
        <p:sp>
          <p:nvSpPr>
            <p:cNvPr id="9" name="Rectangle 8">
              <a:extLst>
                <a:ext uri="{FF2B5EF4-FFF2-40B4-BE49-F238E27FC236}">
                  <a16:creationId xmlns:a16="http://schemas.microsoft.com/office/drawing/2014/main" id="{0C0AAA6C-6528-4F5D-B005-740C9D1B8DE7}"/>
                </a:ext>
              </a:extLst>
            </p:cNvPr>
            <p:cNvSpPr/>
            <p:nvPr/>
          </p:nvSpPr>
          <p:spPr>
            <a:xfrm>
              <a:off x="6909341" y="3109516"/>
              <a:ext cx="922913" cy="7201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a:solidFill>
                    <a:schemeClr val="tx1"/>
                  </a:solidFill>
                </a:rPr>
                <a:t>PCF</a:t>
              </a:r>
              <a:endParaRPr lang="en-US" sz="1050">
                <a:solidFill>
                  <a:schemeClr val="tx1"/>
                </a:solidFill>
              </a:endParaRPr>
            </a:p>
          </p:txBody>
        </p:sp>
        <p:sp>
          <p:nvSpPr>
            <p:cNvPr id="12" name="Rectangle 11">
              <a:extLst>
                <a:ext uri="{FF2B5EF4-FFF2-40B4-BE49-F238E27FC236}">
                  <a16:creationId xmlns:a16="http://schemas.microsoft.com/office/drawing/2014/main" id="{F02B031E-BF78-413E-8B47-38E44C7E5916}"/>
                </a:ext>
              </a:extLst>
            </p:cNvPr>
            <p:cNvSpPr/>
            <p:nvPr/>
          </p:nvSpPr>
          <p:spPr>
            <a:xfrm>
              <a:off x="6713325" y="1622076"/>
              <a:ext cx="1317851" cy="72014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TSCTSF</a:t>
              </a:r>
              <a:endParaRPr lang="en-US" sz="1050" dirty="0">
                <a:solidFill>
                  <a:schemeClr val="tx1"/>
                </a:solidFill>
              </a:endParaRPr>
            </a:p>
          </p:txBody>
        </p:sp>
        <p:sp>
          <p:nvSpPr>
            <p:cNvPr id="13" name="Rectangle 12">
              <a:extLst>
                <a:ext uri="{FF2B5EF4-FFF2-40B4-BE49-F238E27FC236}">
                  <a16:creationId xmlns:a16="http://schemas.microsoft.com/office/drawing/2014/main" id="{ED401744-0181-4EA7-8716-39C97AB918BC}"/>
                </a:ext>
              </a:extLst>
            </p:cNvPr>
            <p:cNvSpPr/>
            <p:nvPr/>
          </p:nvSpPr>
          <p:spPr>
            <a:xfrm>
              <a:off x="9474487" y="1622076"/>
              <a:ext cx="1855175" cy="720146"/>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CPF: </a:t>
              </a:r>
              <a:r>
                <a:rPr lang="hu-HU" sz="1200" err="1">
                  <a:solidFill>
                    <a:schemeClr val="tx1"/>
                  </a:solidFill>
                </a:rPr>
                <a:t>DetNet</a:t>
              </a:r>
              <a:r>
                <a:rPr lang="hu-HU" sz="1200">
                  <a:solidFill>
                    <a:schemeClr val="tx1"/>
                  </a:solidFill>
                </a:rPr>
                <a:t> </a:t>
              </a:r>
              <a:r>
                <a:rPr lang="hu-HU" sz="1200" err="1">
                  <a:solidFill>
                    <a:schemeClr val="tx1"/>
                  </a:solidFill>
                </a:rPr>
                <a:t>controller</a:t>
              </a:r>
              <a:endParaRPr lang="en-US" sz="1200">
                <a:solidFill>
                  <a:schemeClr val="tx1"/>
                </a:solidFill>
              </a:endParaRPr>
            </a:p>
          </p:txBody>
        </p:sp>
        <p:cxnSp>
          <p:nvCxnSpPr>
            <p:cNvPr id="14" name="Straight Connector 13">
              <a:extLst>
                <a:ext uri="{FF2B5EF4-FFF2-40B4-BE49-F238E27FC236}">
                  <a16:creationId xmlns:a16="http://schemas.microsoft.com/office/drawing/2014/main" id="{91684ED4-C857-45BB-B924-4598CEF17CC6}"/>
                </a:ext>
              </a:extLst>
            </p:cNvPr>
            <p:cNvCxnSpPr>
              <a:cxnSpLocks/>
              <a:stCxn id="13" idx="1"/>
              <a:endCxn id="12" idx="3"/>
            </p:cNvCxnSpPr>
            <p:nvPr/>
          </p:nvCxnSpPr>
          <p:spPr>
            <a:xfrm flipH="1">
              <a:off x="8031177" y="1982149"/>
              <a:ext cx="14433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989009B-5024-4D98-BBB1-3FCC052E2637}"/>
                </a:ext>
              </a:extLst>
            </p:cNvPr>
            <p:cNvCxnSpPr>
              <a:cxnSpLocks/>
              <a:stCxn id="12" idx="2"/>
              <a:endCxn id="9" idx="0"/>
            </p:cNvCxnSpPr>
            <p:nvPr/>
          </p:nvCxnSpPr>
          <p:spPr>
            <a:xfrm flipH="1">
              <a:off x="7370800" y="2342224"/>
              <a:ext cx="1452" cy="7672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CF962CA-7C8B-493D-97AA-B5744EBA10FB}"/>
                </a:ext>
              </a:extLst>
            </p:cNvPr>
            <p:cNvCxnSpPr>
              <a:cxnSpLocks/>
              <a:stCxn id="7" idx="3"/>
              <a:endCxn id="9" idx="1"/>
            </p:cNvCxnSpPr>
            <p:nvPr/>
          </p:nvCxnSpPr>
          <p:spPr>
            <a:xfrm flipV="1">
              <a:off x="6322243" y="3469589"/>
              <a:ext cx="587100" cy="4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4859C87-502F-42CA-9313-D7471776C5B7}"/>
                </a:ext>
              </a:extLst>
            </p:cNvPr>
            <p:cNvCxnSpPr>
              <a:cxnSpLocks/>
              <a:stCxn id="7" idx="2"/>
              <a:endCxn id="30" idx="0"/>
            </p:cNvCxnSpPr>
            <p:nvPr/>
          </p:nvCxnSpPr>
          <p:spPr>
            <a:xfrm flipH="1">
              <a:off x="5854394" y="3830100"/>
              <a:ext cx="6394" cy="5976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499491C-AFDE-4010-9724-C28D1CC13EA9}"/>
                </a:ext>
              </a:extLst>
            </p:cNvPr>
            <p:cNvCxnSpPr>
              <a:cxnSpLocks/>
              <a:stCxn id="8" idx="2"/>
              <a:endCxn id="5" idx="0"/>
            </p:cNvCxnSpPr>
            <p:nvPr/>
          </p:nvCxnSpPr>
          <p:spPr>
            <a:xfrm>
              <a:off x="4223113" y="3830102"/>
              <a:ext cx="0" cy="5889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DBCAFD5-C5B9-4C1C-A82E-8DC878A15683}"/>
                </a:ext>
              </a:extLst>
            </p:cNvPr>
            <p:cNvCxnSpPr>
              <a:cxnSpLocks/>
              <a:stCxn id="8" idx="1"/>
              <a:endCxn id="4" idx="3"/>
            </p:cNvCxnSpPr>
            <p:nvPr/>
          </p:nvCxnSpPr>
          <p:spPr>
            <a:xfrm flipH="1">
              <a:off x="3018516" y="3470027"/>
              <a:ext cx="743141" cy="13879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C29A85D-58F6-41D0-8546-352CD96D327A}"/>
                </a:ext>
              </a:extLst>
            </p:cNvPr>
            <p:cNvCxnSpPr>
              <a:cxnSpLocks/>
              <a:stCxn id="5" idx="1"/>
              <a:endCxn id="4" idx="3"/>
            </p:cNvCxnSpPr>
            <p:nvPr/>
          </p:nvCxnSpPr>
          <p:spPr>
            <a:xfrm flipH="1">
              <a:off x="3018516" y="4858013"/>
              <a:ext cx="7431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9C684E3-DF80-4B0E-8659-5652579CBF81}"/>
                </a:ext>
              </a:extLst>
            </p:cNvPr>
            <p:cNvCxnSpPr>
              <a:cxnSpLocks/>
              <a:stCxn id="6" idx="1"/>
              <a:endCxn id="5" idx="3"/>
            </p:cNvCxnSpPr>
            <p:nvPr/>
          </p:nvCxnSpPr>
          <p:spPr>
            <a:xfrm flipH="1">
              <a:off x="4684571" y="4858013"/>
              <a:ext cx="68844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Cloud 21">
              <a:extLst>
                <a:ext uri="{FF2B5EF4-FFF2-40B4-BE49-F238E27FC236}">
                  <a16:creationId xmlns:a16="http://schemas.microsoft.com/office/drawing/2014/main" id="{A758F51C-9540-402C-B52A-116C01904B0D}"/>
                </a:ext>
              </a:extLst>
            </p:cNvPr>
            <p:cNvSpPr/>
            <p:nvPr/>
          </p:nvSpPr>
          <p:spPr>
            <a:xfrm>
              <a:off x="9103125" y="4042971"/>
              <a:ext cx="2597904" cy="1659765"/>
            </a:xfrm>
            <a:prstGeom prst="cloud">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200" err="1">
                  <a:solidFill>
                    <a:schemeClr val="tx1"/>
                  </a:solidFill>
                </a:rPr>
                <a:t>DetNet</a:t>
              </a:r>
              <a:r>
                <a:rPr lang="hu-HU" sz="1200">
                  <a:solidFill>
                    <a:schemeClr val="tx1"/>
                  </a:solidFill>
                </a:rPr>
                <a:t> </a:t>
              </a:r>
              <a:r>
                <a:rPr lang="hu-HU" sz="1200" err="1">
                  <a:solidFill>
                    <a:schemeClr val="tx1"/>
                  </a:solidFill>
                </a:rPr>
                <a:t>network</a:t>
              </a:r>
              <a:endParaRPr lang="en-US" sz="1200">
                <a:solidFill>
                  <a:schemeClr val="tx1"/>
                </a:solidFill>
              </a:endParaRPr>
            </a:p>
          </p:txBody>
        </p:sp>
        <p:cxnSp>
          <p:nvCxnSpPr>
            <p:cNvPr id="23" name="Straight Connector 22">
              <a:extLst>
                <a:ext uri="{FF2B5EF4-FFF2-40B4-BE49-F238E27FC236}">
                  <a16:creationId xmlns:a16="http://schemas.microsoft.com/office/drawing/2014/main" id="{00E55757-133F-4B2E-BF30-E7CA78799050}"/>
                </a:ext>
              </a:extLst>
            </p:cNvPr>
            <p:cNvCxnSpPr>
              <a:cxnSpLocks/>
              <a:stCxn id="22" idx="3"/>
              <a:endCxn id="13" idx="2"/>
            </p:cNvCxnSpPr>
            <p:nvPr/>
          </p:nvCxnSpPr>
          <p:spPr>
            <a:xfrm flipV="1">
              <a:off x="10402075" y="2342224"/>
              <a:ext cx="0" cy="17956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919A18C-2799-4135-A5B1-B55F18D05C52}"/>
                </a:ext>
              </a:extLst>
            </p:cNvPr>
            <p:cNvCxnSpPr>
              <a:cxnSpLocks/>
              <a:stCxn id="22" idx="2"/>
              <a:endCxn id="6" idx="3"/>
            </p:cNvCxnSpPr>
            <p:nvPr/>
          </p:nvCxnSpPr>
          <p:spPr>
            <a:xfrm flipH="1" flipV="1">
              <a:off x="6295930" y="4858013"/>
              <a:ext cx="2815253" cy="148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EDA968D6-C2F3-49D2-8943-8EAD78CB3FF7}"/>
                </a:ext>
              </a:extLst>
            </p:cNvPr>
            <p:cNvSpPr/>
            <p:nvPr/>
          </p:nvSpPr>
          <p:spPr>
            <a:xfrm>
              <a:off x="2095603" y="1037492"/>
              <a:ext cx="6189398" cy="5040926"/>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hu-HU" sz="1200" b="1" dirty="0">
                  <a:solidFill>
                    <a:schemeClr val="tx1"/>
                  </a:solidFill>
                </a:rPr>
                <a:t>5GS </a:t>
              </a:r>
              <a:r>
                <a:rPr lang="hu-HU" sz="1200" b="1" dirty="0" err="1">
                  <a:solidFill>
                    <a:schemeClr val="tx1"/>
                  </a:solidFill>
                </a:rPr>
                <a:t>logical</a:t>
              </a:r>
              <a:r>
                <a:rPr lang="hu-HU" sz="1200" b="1" dirty="0">
                  <a:solidFill>
                    <a:schemeClr val="tx1"/>
                  </a:solidFill>
                </a:rPr>
                <a:t> DetNet Router</a:t>
              </a:r>
              <a:endParaRPr lang="en-US" sz="1200" b="1" dirty="0">
                <a:solidFill>
                  <a:schemeClr val="tx1"/>
                </a:solidFill>
              </a:endParaRPr>
            </a:p>
          </p:txBody>
        </p:sp>
        <p:sp>
          <p:nvSpPr>
            <p:cNvPr id="26" name="Rectangle 25">
              <a:extLst>
                <a:ext uri="{FF2B5EF4-FFF2-40B4-BE49-F238E27FC236}">
                  <a16:creationId xmlns:a16="http://schemas.microsoft.com/office/drawing/2014/main" id="{C30A3AF6-7CDD-4B79-87EE-51C394142E9E}"/>
                </a:ext>
              </a:extLst>
            </p:cNvPr>
            <p:cNvSpPr/>
            <p:nvPr/>
          </p:nvSpPr>
          <p:spPr>
            <a:xfrm>
              <a:off x="363771" y="4258270"/>
              <a:ext cx="1232053" cy="1212537"/>
            </a:xfrm>
            <a:prstGeom prst="rect">
              <a:avLst/>
            </a:prstGeom>
            <a:no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hu-HU" sz="1050" b="1" dirty="0">
                  <a:solidFill>
                    <a:schemeClr val="tx1"/>
                  </a:solidFill>
                </a:rPr>
                <a:t>DetNet </a:t>
              </a:r>
              <a:r>
                <a:rPr lang="hu-HU" sz="1050" b="1" dirty="0" err="1">
                  <a:solidFill>
                    <a:schemeClr val="tx1"/>
                  </a:solidFill>
                </a:rPr>
                <a:t>system</a:t>
              </a:r>
              <a:endParaRPr lang="en-US" sz="1050" b="1" dirty="0">
                <a:solidFill>
                  <a:schemeClr val="tx1"/>
                </a:solidFill>
              </a:endParaRPr>
            </a:p>
          </p:txBody>
        </p:sp>
        <p:cxnSp>
          <p:nvCxnSpPr>
            <p:cNvPr id="29" name="Straight Connector 28">
              <a:extLst>
                <a:ext uri="{FF2B5EF4-FFF2-40B4-BE49-F238E27FC236}">
                  <a16:creationId xmlns:a16="http://schemas.microsoft.com/office/drawing/2014/main" id="{66E92C62-D89B-498C-AF25-BFE696B5257F}"/>
                </a:ext>
              </a:extLst>
            </p:cNvPr>
            <p:cNvCxnSpPr>
              <a:cxnSpLocks/>
              <a:stCxn id="7" idx="1"/>
              <a:endCxn id="8" idx="3"/>
            </p:cNvCxnSpPr>
            <p:nvPr/>
          </p:nvCxnSpPr>
          <p:spPr>
            <a:xfrm flipH="1">
              <a:off x="4684571" y="3470027"/>
              <a:ext cx="7147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6C1C7289-FAF7-4285-A603-5436CFD16DF5}"/>
                </a:ext>
              </a:extLst>
            </p:cNvPr>
            <p:cNvSpPr/>
            <p:nvPr/>
          </p:nvSpPr>
          <p:spPr>
            <a:xfrm>
              <a:off x="5510067" y="4427715"/>
              <a:ext cx="688654" cy="2799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hu-HU" sz="825">
                  <a:solidFill>
                    <a:schemeClr val="tx1"/>
                  </a:solidFill>
                </a:rPr>
                <a:t>NW-TT</a:t>
              </a:r>
              <a:endParaRPr lang="en-US" sz="825">
                <a:solidFill>
                  <a:schemeClr val="tx1"/>
                </a:solidFill>
              </a:endParaRPr>
            </a:p>
          </p:txBody>
        </p:sp>
        <p:cxnSp>
          <p:nvCxnSpPr>
            <p:cNvPr id="52" name="Straight Connector 51">
              <a:extLst>
                <a:ext uri="{FF2B5EF4-FFF2-40B4-BE49-F238E27FC236}">
                  <a16:creationId xmlns:a16="http://schemas.microsoft.com/office/drawing/2014/main" id="{B45CFF95-BF1D-4B03-8494-04EF019B738E}"/>
                </a:ext>
              </a:extLst>
            </p:cNvPr>
            <p:cNvCxnSpPr>
              <a:cxnSpLocks/>
              <a:stCxn id="4" idx="1"/>
              <a:endCxn id="26" idx="3"/>
            </p:cNvCxnSpPr>
            <p:nvPr/>
          </p:nvCxnSpPr>
          <p:spPr>
            <a:xfrm flipH="1">
              <a:off x="1595824" y="4858014"/>
              <a:ext cx="499779" cy="65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736AEABB-2573-4363-AA9B-BB19FA71E13C}"/>
                </a:ext>
              </a:extLst>
            </p:cNvPr>
            <p:cNvSpPr/>
            <p:nvPr/>
          </p:nvSpPr>
          <p:spPr>
            <a:xfrm>
              <a:off x="4567337" y="1622076"/>
              <a:ext cx="922913" cy="72014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UDM</a:t>
              </a:r>
            </a:p>
          </p:txBody>
        </p:sp>
        <p:cxnSp>
          <p:nvCxnSpPr>
            <p:cNvPr id="46" name="Straight Connector 45">
              <a:extLst>
                <a:ext uri="{FF2B5EF4-FFF2-40B4-BE49-F238E27FC236}">
                  <a16:creationId xmlns:a16="http://schemas.microsoft.com/office/drawing/2014/main" id="{347DD917-4791-4A90-8224-5565BD3F9362}"/>
                </a:ext>
              </a:extLst>
            </p:cNvPr>
            <p:cNvCxnSpPr>
              <a:cxnSpLocks/>
              <a:stCxn id="45" idx="2"/>
              <a:endCxn id="8" idx="0"/>
            </p:cNvCxnSpPr>
            <p:nvPr/>
          </p:nvCxnSpPr>
          <p:spPr>
            <a:xfrm flipH="1">
              <a:off x="4223114" y="2342224"/>
              <a:ext cx="805681" cy="7677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825DC530-56DA-4930-82B4-32EF8BFF9382}"/>
                </a:ext>
              </a:extLst>
            </p:cNvPr>
            <p:cNvCxnSpPr>
              <a:cxnSpLocks/>
              <a:stCxn id="7" idx="0"/>
              <a:endCxn id="45" idx="2"/>
            </p:cNvCxnSpPr>
            <p:nvPr/>
          </p:nvCxnSpPr>
          <p:spPr>
            <a:xfrm flipH="1" flipV="1">
              <a:off x="5028794" y="2342224"/>
              <a:ext cx="831993" cy="7677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Freeform: Shape 64">
              <a:extLst>
                <a:ext uri="{FF2B5EF4-FFF2-40B4-BE49-F238E27FC236}">
                  <a16:creationId xmlns:a16="http://schemas.microsoft.com/office/drawing/2014/main" id="{22E4DF9E-F419-469E-8207-16F0BC496BBB}"/>
                </a:ext>
              </a:extLst>
            </p:cNvPr>
            <p:cNvSpPr/>
            <p:nvPr/>
          </p:nvSpPr>
          <p:spPr bwMode="auto">
            <a:xfrm>
              <a:off x="5496323" y="5281110"/>
              <a:ext cx="604883" cy="398652"/>
            </a:xfrm>
            <a:custGeom>
              <a:avLst/>
              <a:gdLst>
                <a:gd name="connsiteX0" fmla="*/ 0 w 461962"/>
                <a:gd name="connsiteY0" fmla="*/ 0 h 295275"/>
                <a:gd name="connsiteX1" fmla="*/ 0 w 461962"/>
                <a:gd name="connsiteY1" fmla="*/ 290513 h 295275"/>
                <a:gd name="connsiteX2" fmla="*/ 461962 w 461962"/>
                <a:gd name="connsiteY2" fmla="*/ 295275 h 295275"/>
                <a:gd name="connsiteX3" fmla="*/ 452437 w 461962"/>
                <a:gd name="connsiteY3" fmla="*/ 0 h 295275"/>
                <a:gd name="connsiteX4" fmla="*/ 452437 w 461962"/>
                <a:gd name="connsiteY4" fmla="*/ 0 h 295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2" h="295275">
                  <a:moveTo>
                    <a:pt x="0" y="0"/>
                  </a:moveTo>
                  <a:lnTo>
                    <a:pt x="0" y="290513"/>
                  </a:lnTo>
                  <a:lnTo>
                    <a:pt x="461962" y="295275"/>
                  </a:lnTo>
                  <a:lnTo>
                    <a:pt x="452437" y="0"/>
                  </a:lnTo>
                  <a:lnTo>
                    <a:pt x="452437" y="0"/>
                  </a:lnTo>
                </a:path>
              </a:pathLst>
            </a:custGeom>
            <a:noFill/>
            <a:ln w="12700" cap="flat" cmpd="sng" algn="ctr">
              <a:noFill/>
              <a:prstDash val="solid"/>
              <a:round/>
              <a:headEnd type="none" w="med" len="med"/>
              <a:tailEnd type="none" w="med" len="med"/>
            </a:ln>
            <a:effectLst/>
          </p:spPr>
          <p:txBody>
            <a:bodyPr rtlCol="0" anchor="ctr"/>
            <a:lstStyle/>
            <a:p>
              <a:pPr algn="ctr"/>
              <a:endParaRPr lang="en-US" sz="750"/>
            </a:p>
          </p:txBody>
        </p:sp>
      </p:grpSp>
      <p:cxnSp>
        <p:nvCxnSpPr>
          <p:cNvPr id="27" name="Straight Connector 26">
            <a:extLst>
              <a:ext uri="{FF2B5EF4-FFF2-40B4-BE49-F238E27FC236}">
                <a16:creationId xmlns:a16="http://schemas.microsoft.com/office/drawing/2014/main" id="{9CDC97DC-005E-63A5-F6E4-0931ECE29B43}"/>
              </a:ext>
            </a:extLst>
          </p:cNvPr>
          <p:cNvCxnSpPr>
            <a:cxnSpLocks/>
            <a:stCxn id="26" idx="3"/>
            <a:endCxn id="22" idx="2"/>
          </p:cNvCxnSpPr>
          <p:nvPr/>
        </p:nvCxnSpPr>
        <p:spPr bwMode="auto">
          <a:xfrm>
            <a:off x="2508968" y="4714427"/>
            <a:ext cx="4343960" cy="4806"/>
          </a:xfrm>
          <a:prstGeom prst="line">
            <a:avLst/>
          </a:prstGeom>
          <a:noFill/>
          <a:ln w="38100" cap="flat" cmpd="sng" algn="ctr">
            <a:solidFill>
              <a:schemeClr val="accent1">
                <a:lumMod val="50000"/>
              </a:schemeClr>
            </a:solidFill>
            <a:prstDash val="solid"/>
            <a:round/>
            <a:headEnd type="none" w="med" len="med"/>
            <a:tailEnd type="none" w="med" len="med"/>
          </a:ln>
          <a:effectLst/>
        </p:spPr>
      </p:cxnSp>
      <p:sp>
        <p:nvSpPr>
          <p:cNvPr id="28" name="Content Placeholder 10">
            <a:extLst>
              <a:ext uri="{FF2B5EF4-FFF2-40B4-BE49-F238E27FC236}">
                <a16:creationId xmlns:a16="http://schemas.microsoft.com/office/drawing/2014/main" id="{AB76C5EB-A5A4-0339-01E7-CE9EFD6C97D0}"/>
              </a:ext>
            </a:extLst>
          </p:cNvPr>
          <p:cNvSpPr txBox="1">
            <a:spLocks/>
          </p:cNvSpPr>
          <p:nvPr/>
        </p:nvSpPr>
        <p:spPr>
          <a:xfrm>
            <a:off x="8206634" y="1772486"/>
            <a:ext cx="2306183" cy="3877031"/>
          </a:xfrm>
          <a:prstGeom prst="rect">
            <a:avLst/>
          </a:prstGeom>
        </p:spPr>
        <p:txBody>
          <a:bodyPr vert="horz" lIns="54000" tIns="27000" rIns="54000" bIns="27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r>
              <a:rPr lang="en-US" sz="1400" dirty="0"/>
              <a:t>For industrial/critical communications</a:t>
            </a:r>
          </a:p>
          <a:p>
            <a:r>
              <a:rPr lang="en-US" sz="1400" dirty="0"/>
              <a:t>Realized DetNet forwarding sub-layer: 5GS acting as a transit router.</a:t>
            </a:r>
          </a:p>
          <a:p>
            <a:r>
              <a:rPr lang="en-US" sz="1400" dirty="0"/>
              <a:t>TSCTSF maps requirements (max. latency and max. loss) and traffic specification to 3GPP parameters</a:t>
            </a:r>
            <a:endParaRPr lang="hu-HU" sz="1400" dirty="0"/>
          </a:p>
          <a:p>
            <a:r>
              <a:rPr lang="hu-HU" sz="1400" dirty="0">
                <a:solidFill>
                  <a:schemeClr val="accent6"/>
                </a:solidFill>
              </a:rPr>
              <a:t>DetNet </a:t>
            </a:r>
            <a:r>
              <a:rPr lang="hu-HU" sz="1400" dirty="0" err="1">
                <a:solidFill>
                  <a:schemeClr val="accent6"/>
                </a:solidFill>
              </a:rPr>
              <a:t>service</a:t>
            </a:r>
            <a:r>
              <a:rPr lang="hu-HU" sz="1400" dirty="0">
                <a:solidFill>
                  <a:schemeClr val="accent6"/>
                </a:solidFill>
              </a:rPr>
              <a:t> </a:t>
            </a:r>
            <a:r>
              <a:rPr lang="hu-HU" sz="1400" dirty="0" err="1">
                <a:solidFill>
                  <a:schemeClr val="accent6"/>
                </a:solidFill>
              </a:rPr>
              <a:t>sub-layer</a:t>
            </a:r>
            <a:r>
              <a:rPr lang="hu-HU" sz="1400" dirty="0">
                <a:solidFill>
                  <a:schemeClr val="accent6"/>
                </a:solidFill>
              </a:rPr>
              <a:t> </a:t>
            </a:r>
            <a:r>
              <a:rPr lang="hu-HU" sz="1400" dirty="0" err="1">
                <a:solidFill>
                  <a:schemeClr val="accent6"/>
                </a:solidFill>
              </a:rPr>
              <a:t>not</a:t>
            </a:r>
            <a:r>
              <a:rPr lang="hu-HU" sz="1400" dirty="0">
                <a:solidFill>
                  <a:schemeClr val="accent6"/>
                </a:solidFill>
              </a:rPr>
              <a:t> </a:t>
            </a:r>
            <a:r>
              <a:rPr lang="hu-HU" sz="1400" dirty="0" err="1">
                <a:solidFill>
                  <a:schemeClr val="accent6"/>
                </a:solidFill>
              </a:rPr>
              <a:t>specified</a:t>
            </a:r>
            <a:r>
              <a:rPr lang="hu-HU" sz="1400" dirty="0">
                <a:solidFill>
                  <a:schemeClr val="accent6"/>
                </a:solidFill>
              </a:rPr>
              <a:t> in rel-18 </a:t>
            </a:r>
            <a:r>
              <a:rPr lang="hu-HU" sz="1400" dirty="0" err="1">
                <a:solidFill>
                  <a:schemeClr val="accent6"/>
                </a:solidFill>
              </a:rPr>
              <a:t>due</a:t>
            </a:r>
            <a:r>
              <a:rPr lang="hu-HU" sz="1400" dirty="0">
                <a:solidFill>
                  <a:schemeClr val="accent6"/>
                </a:solidFill>
              </a:rPr>
              <a:t> to </a:t>
            </a:r>
            <a:r>
              <a:rPr lang="hu-HU" sz="1400" dirty="0" err="1">
                <a:solidFill>
                  <a:schemeClr val="accent6"/>
                </a:solidFill>
              </a:rPr>
              <a:t>lack</a:t>
            </a:r>
            <a:r>
              <a:rPr lang="hu-HU" sz="1400" dirty="0">
                <a:solidFill>
                  <a:schemeClr val="accent6"/>
                </a:solidFill>
              </a:rPr>
              <a:t> of IETF </a:t>
            </a:r>
            <a:r>
              <a:rPr lang="hu-HU" sz="1400" dirty="0" err="1">
                <a:solidFill>
                  <a:schemeClr val="accent6"/>
                </a:solidFill>
              </a:rPr>
              <a:t>support</a:t>
            </a:r>
            <a:r>
              <a:rPr lang="hu-HU" sz="1400" dirty="0">
                <a:solidFill>
                  <a:schemeClr val="accent6"/>
                </a:solidFill>
              </a:rPr>
              <a:t> </a:t>
            </a:r>
            <a:r>
              <a:rPr lang="hu-HU" sz="1400" dirty="0" err="1">
                <a:solidFill>
                  <a:schemeClr val="accent6"/>
                </a:solidFill>
              </a:rPr>
              <a:t>for</a:t>
            </a:r>
            <a:r>
              <a:rPr lang="hu-HU" sz="1400" dirty="0">
                <a:solidFill>
                  <a:schemeClr val="accent6"/>
                </a:solidFill>
              </a:rPr>
              <a:t> IP user </a:t>
            </a:r>
            <a:r>
              <a:rPr lang="hu-HU" sz="1400" dirty="0" err="1">
                <a:solidFill>
                  <a:schemeClr val="accent6"/>
                </a:solidFill>
              </a:rPr>
              <a:t>plane</a:t>
            </a:r>
            <a:endParaRPr lang="hu-HU" sz="1400" dirty="0">
              <a:solidFill>
                <a:schemeClr val="accent6"/>
              </a:solidFill>
            </a:endParaRPr>
          </a:p>
          <a:p>
            <a:pPr lvl="1"/>
            <a:endParaRPr lang="hu-HU" sz="1100" dirty="0"/>
          </a:p>
        </p:txBody>
      </p:sp>
    </p:spTree>
    <p:custDataLst>
      <p:custData r:id="rId1"/>
      <p:custData r:id="rId2"/>
    </p:custDataLst>
    <p:extLst>
      <p:ext uri="{BB962C8B-B14F-4D97-AF65-F5344CB8AC3E}">
        <p14:creationId xmlns:p14="http://schemas.microsoft.com/office/powerpoint/2010/main" val="1151960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E1A81-8DB6-4561-CCCC-1FF5A50A0D76}"/>
              </a:ext>
            </a:extLst>
          </p:cNvPr>
          <p:cNvSpPr>
            <a:spLocks noGrp="1"/>
          </p:cNvSpPr>
          <p:nvPr>
            <p:ph type="title"/>
          </p:nvPr>
        </p:nvSpPr>
        <p:spPr/>
        <p:txBody>
          <a:bodyPr/>
          <a:lstStyle/>
          <a:p>
            <a:r>
              <a:rPr lang="hu-HU" dirty="0"/>
              <a:t>DetNet </a:t>
            </a:r>
            <a:r>
              <a:rPr lang="hu-HU" dirty="0" err="1"/>
              <a:t>service</a:t>
            </a:r>
            <a:r>
              <a:rPr lang="hu-HU" dirty="0"/>
              <a:t> </a:t>
            </a:r>
            <a:r>
              <a:rPr lang="hu-HU" dirty="0" err="1"/>
              <a:t>sub-layer</a:t>
            </a:r>
            <a:r>
              <a:rPr lang="hu-HU" dirty="0"/>
              <a:t> </a:t>
            </a:r>
            <a:r>
              <a:rPr lang="hu-HU" dirty="0" err="1"/>
              <a:t>for</a:t>
            </a:r>
            <a:r>
              <a:rPr lang="hu-HU" dirty="0"/>
              <a:t> IP</a:t>
            </a:r>
            <a:endParaRPr lang="en-US" dirty="0"/>
          </a:p>
        </p:txBody>
      </p:sp>
      <p:sp>
        <p:nvSpPr>
          <p:cNvPr id="3" name="Content Placeholder 2">
            <a:extLst>
              <a:ext uri="{FF2B5EF4-FFF2-40B4-BE49-F238E27FC236}">
                <a16:creationId xmlns:a16="http://schemas.microsoft.com/office/drawing/2014/main" id="{D6930A28-BEF8-C823-913F-4F1D94AB5376}"/>
              </a:ext>
            </a:extLst>
          </p:cNvPr>
          <p:cNvSpPr>
            <a:spLocks noGrp="1"/>
          </p:cNvSpPr>
          <p:nvPr>
            <p:ph sz="quarter" idx="10"/>
          </p:nvPr>
        </p:nvSpPr>
        <p:spPr>
          <a:xfrm>
            <a:off x="6471049" y="1435894"/>
            <a:ext cx="4122307" cy="4099322"/>
          </a:xfrm>
        </p:spPr>
        <p:txBody>
          <a:bodyPr/>
          <a:lstStyle/>
          <a:p>
            <a:r>
              <a:rPr lang="hu-HU" sz="1600" dirty="0" err="1"/>
              <a:t>Redundant</a:t>
            </a:r>
            <a:r>
              <a:rPr lang="hu-HU" sz="1600" dirty="0"/>
              <a:t> </a:t>
            </a:r>
            <a:r>
              <a:rPr lang="hu-HU" sz="1600" dirty="0" err="1"/>
              <a:t>paths</a:t>
            </a:r>
            <a:r>
              <a:rPr lang="hu-HU" sz="1600" dirty="0"/>
              <a:t> </a:t>
            </a:r>
            <a:r>
              <a:rPr lang="hu-HU" sz="1600" dirty="0" err="1"/>
              <a:t>with</a:t>
            </a:r>
            <a:r>
              <a:rPr lang="hu-HU" sz="1600" dirty="0"/>
              <a:t> </a:t>
            </a:r>
            <a:r>
              <a:rPr lang="hu-HU" sz="1600" dirty="0" err="1"/>
              <a:t>packet</a:t>
            </a:r>
            <a:r>
              <a:rPr lang="hu-HU" sz="1600" dirty="0"/>
              <a:t> </a:t>
            </a:r>
            <a:r>
              <a:rPr lang="hu-HU" sz="1600" dirty="0" err="1"/>
              <a:t>replication</a:t>
            </a:r>
            <a:r>
              <a:rPr lang="hu-HU" sz="1600" dirty="0"/>
              <a:t> and </a:t>
            </a:r>
            <a:r>
              <a:rPr lang="hu-HU" sz="1600" dirty="0" err="1"/>
              <a:t>elimination</a:t>
            </a:r>
            <a:endParaRPr lang="hu-HU" sz="1600" dirty="0"/>
          </a:p>
          <a:p>
            <a:pPr lvl="1"/>
            <a:r>
              <a:rPr lang="en-US" sz="1400" dirty="0"/>
              <a:t>F</a:t>
            </a:r>
            <a:r>
              <a:rPr lang="hu-HU" sz="1400" dirty="0" err="1"/>
              <a:t>ailure</a:t>
            </a:r>
            <a:r>
              <a:rPr lang="hu-HU" sz="1400" dirty="0"/>
              <a:t> of </a:t>
            </a:r>
            <a:r>
              <a:rPr lang="hu-HU" sz="1400" dirty="0" err="1"/>
              <a:t>one</a:t>
            </a:r>
            <a:r>
              <a:rPr lang="hu-HU" sz="1400" dirty="0"/>
              <a:t> </a:t>
            </a:r>
            <a:r>
              <a:rPr lang="hu-HU" sz="1400" dirty="0" err="1"/>
              <a:t>path</a:t>
            </a:r>
            <a:r>
              <a:rPr lang="hu-HU" sz="1400" dirty="0"/>
              <a:t> </a:t>
            </a:r>
            <a:r>
              <a:rPr lang="hu-HU" sz="1400" dirty="0" err="1"/>
              <a:t>does</a:t>
            </a:r>
            <a:r>
              <a:rPr lang="hu-HU" sz="1400" dirty="0"/>
              <a:t> </a:t>
            </a:r>
            <a:r>
              <a:rPr lang="hu-HU" sz="1400" dirty="0" err="1"/>
              <a:t>not</a:t>
            </a:r>
            <a:r>
              <a:rPr lang="hu-HU" sz="1400" dirty="0"/>
              <a:t> </a:t>
            </a:r>
            <a:r>
              <a:rPr lang="hu-HU" sz="1400" dirty="0" err="1"/>
              <a:t>affect</a:t>
            </a:r>
            <a:r>
              <a:rPr lang="hu-HU" sz="1400" dirty="0"/>
              <a:t> e2e </a:t>
            </a:r>
            <a:r>
              <a:rPr lang="hu-HU" sz="1400" dirty="0" err="1"/>
              <a:t>traffic</a:t>
            </a:r>
            <a:endParaRPr lang="hu-HU" sz="1400" dirty="0"/>
          </a:p>
          <a:p>
            <a:r>
              <a:rPr lang="hu-HU" sz="1600" dirty="0" err="1"/>
              <a:t>Redundancy</a:t>
            </a:r>
            <a:r>
              <a:rPr lang="hu-HU" sz="1600" dirty="0"/>
              <a:t> e2e </a:t>
            </a:r>
            <a:r>
              <a:rPr lang="hu-HU" sz="1600" dirty="0" err="1"/>
              <a:t>or</a:t>
            </a:r>
            <a:r>
              <a:rPr lang="hu-HU" sz="1600" dirty="0"/>
              <a:t> </a:t>
            </a:r>
            <a:r>
              <a:rPr lang="hu-HU" sz="1600" dirty="0" err="1"/>
              <a:t>for</a:t>
            </a:r>
            <a:r>
              <a:rPr lang="hu-HU" sz="1600" dirty="0"/>
              <a:t> a </a:t>
            </a:r>
            <a:r>
              <a:rPr lang="hu-HU" sz="1600" dirty="0" err="1"/>
              <a:t>segment</a:t>
            </a:r>
            <a:endParaRPr lang="hu-HU" sz="1600" dirty="0"/>
          </a:p>
          <a:p>
            <a:r>
              <a:rPr lang="hu-HU" sz="1600" dirty="0"/>
              <a:t>3GPP </a:t>
            </a:r>
            <a:r>
              <a:rPr lang="hu-HU" sz="1600" dirty="0" err="1"/>
              <a:t>support</a:t>
            </a:r>
            <a:r>
              <a:rPr lang="hu-HU" sz="1600" dirty="0"/>
              <a:t> </a:t>
            </a:r>
            <a:r>
              <a:rPr lang="hu-HU" sz="1600" dirty="0" err="1"/>
              <a:t>for</a:t>
            </a:r>
            <a:r>
              <a:rPr lang="hu-HU" sz="1600" dirty="0"/>
              <a:t> </a:t>
            </a:r>
            <a:r>
              <a:rPr lang="hu-HU" sz="1600" dirty="0" err="1"/>
              <a:t>redundant</a:t>
            </a:r>
            <a:r>
              <a:rPr lang="hu-HU" sz="1600" dirty="0"/>
              <a:t> </a:t>
            </a:r>
            <a:r>
              <a:rPr lang="hu-HU" sz="1600" dirty="0" err="1"/>
              <a:t>paths</a:t>
            </a:r>
            <a:r>
              <a:rPr lang="hu-HU" sz="1600" dirty="0"/>
              <a:t>:</a:t>
            </a:r>
          </a:p>
          <a:p>
            <a:pPr lvl="1"/>
            <a:r>
              <a:rPr lang="hu-HU" sz="1400" dirty="0" err="1"/>
              <a:t>Mutiple</a:t>
            </a:r>
            <a:r>
              <a:rPr lang="hu-HU" sz="1400" dirty="0"/>
              <a:t> </a:t>
            </a:r>
            <a:r>
              <a:rPr lang="en-US" sz="1400" dirty="0"/>
              <a:t>UEs (23.501 Annex F) </a:t>
            </a:r>
            <a:endParaRPr lang="hu-HU" sz="1400" dirty="0"/>
          </a:p>
          <a:p>
            <a:pPr lvl="1"/>
            <a:r>
              <a:rPr lang="hu-HU" sz="1400" dirty="0"/>
              <a:t>D</a:t>
            </a:r>
            <a:r>
              <a:rPr lang="en-US" sz="1400" dirty="0" err="1"/>
              <a:t>ual</a:t>
            </a:r>
            <a:r>
              <a:rPr lang="en-US" sz="1400" dirty="0"/>
              <a:t> connectivity (23.501 clause 5.33.2.1)</a:t>
            </a:r>
            <a:endParaRPr lang="hu-HU" sz="1400" dirty="0"/>
          </a:p>
          <a:p>
            <a:pPr lvl="1"/>
            <a:r>
              <a:rPr lang="hu-HU" sz="1400" dirty="0" err="1">
                <a:solidFill>
                  <a:schemeClr val="accent6"/>
                </a:solidFill>
              </a:rPr>
              <a:t>Redundancy</a:t>
            </a:r>
            <a:r>
              <a:rPr lang="hu-HU" sz="1400" dirty="0">
                <a:solidFill>
                  <a:schemeClr val="accent6"/>
                </a:solidFill>
              </a:rPr>
              <a:t> </a:t>
            </a:r>
            <a:r>
              <a:rPr lang="hu-HU" sz="1400" dirty="0" err="1">
                <a:solidFill>
                  <a:schemeClr val="accent6"/>
                </a:solidFill>
              </a:rPr>
              <a:t>handling</a:t>
            </a:r>
            <a:r>
              <a:rPr lang="hu-HU" sz="1400" dirty="0">
                <a:solidFill>
                  <a:schemeClr val="accent6"/>
                </a:solidFill>
              </a:rPr>
              <a:t> </a:t>
            </a:r>
            <a:r>
              <a:rPr lang="hu-HU" sz="1400" dirty="0" err="1">
                <a:solidFill>
                  <a:schemeClr val="accent6"/>
                </a:solidFill>
              </a:rPr>
              <a:t>for</a:t>
            </a:r>
            <a:r>
              <a:rPr lang="hu-HU" sz="1400" dirty="0">
                <a:solidFill>
                  <a:schemeClr val="accent6"/>
                </a:solidFill>
              </a:rPr>
              <a:t> </a:t>
            </a:r>
            <a:r>
              <a:rPr lang="hu-HU" sz="1400" dirty="0" err="1">
                <a:solidFill>
                  <a:schemeClr val="accent6"/>
                </a:solidFill>
              </a:rPr>
              <a:t>replication</a:t>
            </a:r>
            <a:r>
              <a:rPr lang="hu-HU" sz="1400" dirty="0">
                <a:solidFill>
                  <a:schemeClr val="accent6"/>
                </a:solidFill>
              </a:rPr>
              <a:t> and </a:t>
            </a:r>
            <a:r>
              <a:rPr lang="hu-HU" sz="1400" dirty="0" err="1">
                <a:solidFill>
                  <a:schemeClr val="accent6"/>
                </a:solidFill>
              </a:rPr>
              <a:t>elimination</a:t>
            </a:r>
            <a:r>
              <a:rPr lang="hu-HU" sz="1400" dirty="0">
                <a:solidFill>
                  <a:schemeClr val="accent6"/>
                </a:solidFill>
              </a:rPr>
              <a:t> </a:t>
            </a:r>
            <a:r>
              <a:rPr lang="hu-HU" sz="1400" dirty="0" err="1">
                <a:solidFill>
                  <a:schemeClr val="accent6"/>
                </a:solidFill>
              </a:rPr>
              <a:t>not</a:t>
            </a:r>
            <a:r>
              <a:rPr lang="hu-HU" sz="1400" dirty="0">
                <a:solidFill>
                  <a:schemeClr val="accent6"/>
                </a:solidFill>
              </a:rPr>
              <a:t> part of 3GPP </a:t>
            </a:r>
            <a:r>
              <a:rPr lang="hu-HU" sz="1400" dirty="0" err="1">
                <a:solidFill>
                  <a:schemeClr val="accent6"/>
                </a:solidFill>
              </a:rPr>
              <a:t>spec</a:t>
            </a:r>
            <a:r>
              <a:rPr lang="hu-HU" sz="1400" dirty="0">
                <a:solidFill>
                  <a:schemeClr val="accent6"/>
                </a:solidFill>
              </a:rPr>
              <a:t>.</a:t>
            </a:r>
          </a:p>
          <a:p>
            <a:r>
              <a:rPr lang="hu-HU" sz="1600" dirty="0"/>
              <a:t>IETF </a:t>
            </a:r>
            <a:r>
              <a:rPr lang="hu-HU" sz="1600" dirty="0" err="1"/>
              <a:t>solution</a:t>
            </a:r>
            <a:r>
              <a:rPr lang="hu-HU" sz="1600" dirty="0"/>
              <a:t> </a:t>
            </a:r>
            <a:r>
              <a:rPr lang="hu-HU" sz="1600" dirty="0" err="1"/>
              <a:t>for</a:t>
            </a:r>
            <a:r>
              <a:rPr lang="hu-HU" sz="1600" dirty="0"/>
              <a:t> DetNet IP user </a:t>
            </a:r>
            <a:r>
              <a:rPr lang="hu-HU" sz="1600" dirty="0" err="1"/>
              <a:t>plane</a:t>
            </a:r>
            <a:r>
              <a:rPr lang="hu-HU" sz="1600" dirty="0"/>
              <a:t> </a:t>
            </a:r>
            <a:r>
              <a:rPr lang="hu-HU" sz="1600" dirty="0" err="1"/>
              <a:t>service</a:t>
            </a:r>
            <a:r>
              <a:rPr lang="hu-HU" sz="1600" dirty="0"/>
              <a:t> </a:t>
            </a:r>
            <a:r>
              <a:rPr lang="hu-HU" sz="1600" dirty="0" err="1"/>
              <a:t>sub</a:t>
            </a:r>
            <a:r>
              <a:rPr lang="en-US" sz="1600" dirty="0"/>
              <a:t>-layer now mature</a:t>
            </a:r>
          </a:p>
          <a:p>
            <a:pPr lvl="1"/>
            <a:r>
              <a:rPr lang="en-US" sz="1400" dirty="0"/>
              <a:t>draft-</a:t>
            </a:r>
            <a:r>
              <a:rPr lang="en-US" sz="1400" dirty="0" err="1"/>
              <a:t>ietf</a:t>
            </a:r>
            <a:r>
              <a:rPr lang="en-US" sz="1400" dirty="0"/>
              <a:t>-</a:t>
            </a:r>
            <a:r>
              <a:rPr lang="en-US" sz="1400" dirty="0" err="1"/>
              <a:t>detnet</a:t>
            </a:r>
            <a:r>
              <a:rPr lang="en-US" sz="1400" dirty="0"/>
              <a:t>-</a:t>
            </a:r>
            <a:r>
              <a:rPr lang="en-US" sz="1400" dirty="0" err="1"/>
              <a:t>mpls</a:t>
            </a:r>
            <a:r>
              <a:rPr lang="en-US" sz="1400" dirty="0"/>
              <a:t>-over-</a:t>
            </a:r>
            <a:r>
              <a:rPr lang="en-US" sz="1400" dirty="0" err="1"/>
              <a:t>ip</a:t>
            </a:r>
            <a:r>
              <a:rPr lang="en-US" sz="1400" dirty="0"/>
              <a:t>-</a:t>
            </a:r>
            <a:r>
              <a:rPr lang="en-US" sz="1400" dirty="0" err="1"/>
              <a:t>preof</a:t>
            </a:r>
            <a:r>
              <a:rPr lang="en-US" sz="1400" dirty="0"/>
              <a:t> expected to become RFC in rel-19 timeframe</a:t>
            </a:r>
          </a:p>
          <a:p>
            <a:pPr lvl="1"/>
            <a:r>
              <a:rPr lang="en-US" sz="1400" dirty="0"/>
              <a:t>Uses MPLS headers for encapsulation without requiring MPLS support. </a:t>
            </a:r>
            <a:endParaRPr lang="en-US" sz="1400" dirty="0">
              <a:solidFill>
                <a:schemeClr val="accent6"/>
              </a:solidFill>
            </a:endParaRPr>
          </a:p>
        </p:txBody>
      </p:sp>
      <p:sp>
        <p:nvSpPr>
          <p:cNvPr id="4" name="Rectangle 3">
            <a:extLst>
              <a:ext uri="{FF2B5EF4-FFF2-40B4-BE49-F238E27FC236}">
                <a16:creationId xmlns:a16="http://schemas.microsoft.com/office/drawing/2014/main" id="{60B3C7F5-F2FE-8F7A-C0AB-2299DBFF9F17}"/>
              </a:ext>
            </a:extLst>
          </p:cNvPr>
          <p:cNvSpPr/>
          <p:nvPr/>
        </p:nvSpPr>
        <p:spPr>
          <a:xfrm>
            <a:off x="3777166" y="2916431"/>
            <a:ext cx="944864" cy="342900"/>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DetNet controller</a:t>
            </a:r>
          </a:p>
        </p:txBody>
      </p:sp>
      <p:sp>
        <p:nvSpPr>
          <p:cNvPr id="5" name="Rectangle 4">
            <a:extLst>
              <a:ext uri="{FF2B5EF4-FFF2-40B4-BE49-F238E27FC236}">
                <a16:creationId xmlns:a16="http://schemas.microsoft.com/office/drawing/2014/main" id="{FFF008C3-01D6-2F23-E291-22BF8216CA15}"/>
              </a:ext>
            </a:extLst>
          </p:cNvPr>
          <p:cNvSpPr/>
          <p:nvPr/>
        </p:nvSpPr>
        <p:spPr>
          <a:xfrm>
            <a:off x="5024102" y="3984536"/>
            <a:ext cx="557274" cy="346970"/>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PREOF</a:t>
            </a:r>
          </a:p>
        </p:txBody>
      </p:sp>
      <p:sp>
        <p:nvSpPr>
          <p:cNvPr id="6" name="Rectangle 5">
            <a:extLst>
              <a:ext uri="{FF2B5EF4-FFF2-40B4-BE49-F238E27FC236}">
                <a16:creationId xmlns:a16="http://schemas.microsoft.com/office/drawing/2014/main" id="{E9FC55BE-3A56-8548-9E65-45B8EC5C8E75}"/>
              </a:ext>
            </a:extLst>
          </p:cNvPr>
          <p:cNvSpPr/>
          <p:nvPr/>
        </p:nvSpPr>
        <p:spPr>
          <a:xfrm>
            <a:off x="2942210" y="3984889"/>
            <a:ext cx="557274" cy="346970"/>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PREOF</a:t>
            </a:r>
          </a:p>
        </p:txBody>
      </p:sp>
      <p:sp>
        <p:nvSpPr>
          <p:cNvPr id="7" name="Rectangle 6">
            <a:extLst>
              <a:ext uri="{FF2B5EF4-FFF2-40B4-BE49-F238E27FC236}">
                <a16:creationId xmlns:a16="http://schemas.microsoft.com/office/drawing/2014/main" id="{7EA2955F-5933-8B15-49A2-F9C2D347C1C4}"/>
              </a:ext>
            </a:extLst>
          </p:cNvPr>
          <p:cNvSpPr/>
          <p:nvPr/>
        </p:nvSpPr>
        <p:spPr>
          <a:xfrm>
            <a:off x="1987455" y="3984889"/>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Host1</a:t>
            </a:r>
            <a:endParaRPr lang="en-US" sz="1050" dirty="0">
              <a:solidFill>
                <a:schemeClr val="tx1"/>
              </a:solidFill>
            </a:endParaRPr>
          </a:p>
        </p:txBody>
      </p:sp>
      <p:sp>
        <p:nvSpPr>
          <p:cNvPr id="8" name="Rectangle 7">
            <a:extLst>
              <a:ext uri="{FF2B5EF4-FFF2-40B4-BE49-F238E27FC236}">
                <a16:creationId xmlns:a16="http://schemas.microsoft.com/office/drawing/2014/main" id="{2072A393-DE33-0015-99F9-C66A79550E9C}"/>
              </a:ext>
            </a:extLst>
          </p:cNvPr>
          <p:cNvSpPr/>
          <p:nvPr/>
        </p:nvSpPr>
        <p:spPr>
          <a:xfrm>
            <a:off x="5581376" y="3984889"/>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Host2</a:t>
            </a:r>
            <a:endParaRPr lang="en-US" sz="1050" dirty="0">
              <a:solidFill>
                <a:schemeClr val="tx1"/>
              </a:solidFill>
            </a:endParaRPr>
          </a:p>
        </p:txBody>
      </p:sp>
      <p:cxnSp>
        <p:nvCxnSpPr>
          <p:cNvPr id="10" name="Straight Connector 9">
            <a:extLst>
              <a:ext uri="{FF2B5EF4-FFF2-40B4-BE49-F238E27FC236}">
                <a16:creationId xmlns:a16="http://schemas.microsoft.com/office/drawing/2014/main" id="{F0CD34C0-A0F6-5606-1CC6-F627C18B4F53}"/>
              </a:ext>
            </a:extLst>
          </p:cNvPr>
          <p:cNvCxnSpPr>
            <a:stCxn id="7" idx="3"/>
            <a:endCxn id="6" idx="1"/>
          </p:cNvCxnSpPr>
          <p:nvPr/>
        </p:nvCxnSpPr>
        <p:spPr bwMode="auto">
          <a:xfrm>
            <a:off x="2544730" y="4158374"/>
            <a:ext cx="397481" cy="0"/>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2" name="Freeform: Shape 11">
            <a:extLst>
              <a:ext uri="{FF2B5EF4-FFF2-40B4-BE49-F238E27FC236}">
                <a16:creationId xmlns:a16="http://schemas.microsoft.com/office/drawing/2014/main" id="{26C594D3-A111-5026-58DC-A720377ECCAE}"/>
              </a:ext>
            </a:extLst>
          </p:cNvPr>
          <p:cNvSpPr/>
          <p:nvPr/>
        </p:nvSpPr>
        <p:spPr bwMode="auto">
          <a:xfrm>
            <a:off x="3483428" y="3909363"/>
            <a:ext cx="1530804" cy="262589"/>
          </a:xfrm>
          <a:custGeom>
            <a:avLst/>
            <a:gdLst>
              <a:gd name="connsiteX0" fmla="*/ 0 w 2041072"/>
              <a:gd name="connsiteY0" fmla="*/ 713058 h 713058"/>
              <a:gd name="connsiteX1" fmla="*/ 963386 w 2041072"/>
              <a:gd name="connsiteY1" fmla="*/ 44 h 713058"/>
              <a:gd name="connsiteX2" fmla="*/ 2041072 w 2041072"/>
              <a:gd name="connsiteY2" fmla="*/ 685844 h 713058"/>
              <a:gd name="connsiteX0" fmla="*/ 0 w 2041072"/>
              <a:gd name="connsiteY0" fmla="*/ 713058 h 713058"/>
              <a:gd name="connsiteX1" fmla="*/ 1104901 w 2041072"/>
              <a:gd name="connsiteY1" fmla="*/ 44 h 713058"/>
              <a:gd name="connsiteX2" fmla="*/ 2041072 w 2041072"/>
              <a:gd name="connsiteY2" fmla="*/ 685844 h 713058"/>
              <a:gd name="connsiteX0" fmla="*/ 0 w 2041072"/>
              <a:gd name="connsiteY0" fmla="*/ 451929 h 451929"/>
              <a:gd name="connsiteX1" fmla="*/ 1055915 w 2041072"/>
              <a:gd name="connsiteY1" fmla="*/ 172 h 451929"/>
              <a:gd name="connsiteX2" fmla="*/ 2041072 w 2041072"/>
              <a:gd name="connsiteY2" fmla="*/ 424715 h 451929"/>
              <a:gd name="connsiteX0" fmla="*/ 0 w 2041072"/>
              <a:gd name="connsiteY0" fmla="*/ 350118 h 350118"/>
              <a:gd name="connsiteX1" fmla="*/ 1055915 w 2041072"/>
              <a:gd name="connsiteY1" fmla="*/ 1775 h 350118"/>
              <a:gd name="connsiteX2" fmla="*/ 2041072 w 2041072"/>
              <a:gd name="connsiteY2" fmla="*/ 322904 h 350118"/>
            </a:gdLst>
            <a:ahLst/>
            <a:cxnLst>
              <a:cxn ang="0">
                <a:pos x="connsiteX0" y="connsiteY0"/>
              </a:cxn>
              <a:cxn ang="0">
                <a:pos x="connsiteX1" y="connsiteY1"/>
              </a:cxn>
              <a:cxn ang="0">
                <a:pos x="connsiteX2" y="connsiteY2"/>
              </a:cxn>
            </a:cxnLst>
            <a:rect l="l" t="t" r="r" b="b"/>
            <a:pathLst>
              <a:path w="2041072" h="350118">
                <a:moveTo>
                  <a:pt x="0" y="350118"/>
                </a:moveTo>
                <a:cubicBezTo>
                  <a:pt x="311603" y="-4121"/>
                  <a:pt x="715736" y="6311"/>
                  <a:pt x="1055915" y="1775"/>
                </a:cubicBezTo>
                <a:cubicBezTo>
                  <a:pt x="1396094" y="-2761"/>
                  <a:pt x="1672318" y="-22264"/>
                  <a:pt x="2041072" y="322904"/>
                </a:cubicBezTo>
              </a:path>
            </a:pathLst>
          </a:custGeom>
          <a:noFill/>
          <a:ln w="38100" cap="flat" cmpd="sng" algn="ctr">
            <a:solidFill>
              <a:schemeClr val="accent1">
                <a:lumMod val="50000"/>
              </a:schemeClr>
            </a:solidFill>
            <a:prstDash val="solid"/>
            <a:round/>
            <a:headEnd type="none" w="med" len="med"/>
            <a:tailEnd type="none" w="med" len="med"/>
          </a:ln>
          <a:effectLst/>
        </p:spPr>
        <p:txBody>
          <a:bodyPr rtlCol="0" anchor="ctr"/>
          <a:lstStyle/>
          <a:p>
            <a:pPr algn="ctr"/>
            <a:endParaRPr lang="en-US" sz="750"/>
          </a:p>
        </p:txBody>
      </p:sp>
      <p:sp>
        <p:nvSpPr>
          <p:cNvPr id="13" name="Freeform: Shape 12">
            <a:extLst>
              <a:ext uri="{FF2B5EF4-FFF2-40B4-BE49-F238E27FC236}">
                <a16:creationId xmlns:a16="http://schemas.microsoft.com/office/drawing/2014/main" id="{B3C8C1E3-DD52-457F-5F31-A6806457ADCB}"/>
              </a:ext>
            </a:extLst>
          </p:cNvPr>
          <p:cNvSpPr/>
          <p:nvPr/>
        </p:nvSpPr>
        <p:spPr bwMode="auto">
          <a:xfrm flipV="1">
            <a:off x="3491456" y="4171952"/>
            <a:ext cx="1530804" cy="262589"/>
          </a:xfrm>
          <a:custGeom>
            <a:avLst/>
            <a:gdLst>
              <a:gd name="connsiteX0" fmla="*/ 0 w 2041072"/>
              <a:gd name="connsiteY0" fmla="*/ 713058 h 713058"/>
              <a:gd name="connsiteX1" fmla="*/ 963386 w 2041072"/>
              <a:gd name="connsiteY1" fmla="*/ 44 h 713058"/>
              <a:gd name="connsiteX2" fmla="*/ 2041072 w 2041072"/>
              <a:gd name="connsiteY2" fmla="*/ 685844 h 713058"/>
              <a:gd name="connsiteX0" fmla="*/ 0 w 2041072"/>
              <a:gd name="connsiteY0" fmla="*/ 713058 h 713058"/>
              <a:gd name="connsiteX1" fmla="*/ 1104901 w 2041072"/>
              <a:gd name="connsiteY1" fmla="*/ 44 h 713058"/>
              <a:gd name="connsiteX2" fmla="*/ 2041072 w 2041072"/>
              <a:gd name="connsiteY2" fmla="*/ 685844 h 713058"/>
              <a:gd name="connsiteX0" fmla="*/ 0 w 2041072"/>
              <a:gd name="connsiteY0" fmla="*/ 451929 h 451929"/>
              <a:gd name="connsiteX1" fmla="*/ 1055915 w 2041072"/>
              <a:gd name="connsiteY1" fmla="*/ 172 h 451929"/>
              <a:gd name="connsiteX2" fmla="*/ 2041072 w 2041072"/>
              <a:gd name="connsiteY2" fmla="*/ 424715 h 451929"/>
              <a:gd name="connsiteX0" fmla="*/ 0 w 2041072"/>
              <a:gd name="connsiteY0" fmla="*/ 350118 h 350118"/>
              <a:gd name="connsiteX1" fmla="*/ 1055915 w 2041072"/>
              <a:gd name="connsiteY1" fmla="*/ 1775 h 350118"/>
              <a:gd name="connsiteX2" fmla="*/ 2041072 w 2041072"/>
              <a:gd name="connsiteY2" fmla="*/ 322904 h 350118"/>
            </a:gdLst>
            <a:ahLst/>
            <a:cxnLst>
              <a:cxn ang="0">
                <a:pos x="connsiteX0" y="connsiteY0"/>
              </a:cxn>
              <a:cxn ang="0">
                <a:pos x="connsiteX1" y="connsiteY1"/>
              </a:cxn>
              <a:cxn ang="0">
                <a:pos x="connsiteX2" y="connsiteY2"/>
              </a:cxn>
            </a:cxnLst>
            <a:rect l="l" t="t" r="r" b="b"/>
            <a:pathLst>
              <a:path w="2041072" h="350118">
                <a:moveTo>
                  <a:pt x="0" y="350118"/>
                </a:moveTo>
                <a:cubicBezTo>
                  <a:pt x="311603" y="-4121"/>
                  <a:pt x="715736" y="6311"/>
                  <a:pt x="1055915" y="1775"/>
                </a:cubicBezTo>
                <a:cubicBezTo>
                  <a:pt x="1396094" y="-2761"/>
                  <a:pt x="1672318" y="-22264"/>
                  <a:pt x="2041072" y="322904"/>
                </a:cubicBezTo>
              </a:path>
            </a:pathLst>
          </a:custGeom>
          <a:noFill/>
          <a:ln w="38100" cap="flat" cmpd="sng" algn="ctr">
            <a:solidFill>
              <a:schemeClr val="accent2">
                <a:lumMod val="50000"/>
              </a:schemeClr>
            </a:solidFill>
            <a:prstDash val="solid"/>
            <a:round/>
            <a:headEnd type="none" w="med" len="med"/>
            <a:tailEnd type="none" w="med" len="med"/>
          </a:ln>
          <a:effectLst/>
        </p:spPr>
        <p:txBody>
          <a:bodyPr rtlCol="0" anchor="ctr"/>
          <a:lstStyle/>
          <a:p>
            <a:pPr algn="ctr"/>
            <a:endParaRPr lang="en-US" sz="750"/>
          </a:p>
        </p:txBody>
      </p:sp>
      <p:sp>
        <p:nvSpPr>
          <p:cNvPr id="14" name="TextBox 13">
            <a:extLst>
              <a:ext uri="{FF2B5EF4-FFF2-40B4-BE49-F238E27FC236}">
                <a16:creationId xmlns:a16="http://schemas.microsoft.com/office/drawing/2014/main" id="{7358538E-69D1-AFD9-0210-49A95511360D}"/>
              </a:ext>
            </a:extLst>
          </p:cNvPr>
          <p:cNvSpPr txBox="1"/>
          <p:nvPr/>
        </p:nvSpPr>
        <p:spPr>
          <a:xfrm>
            <a:off x="1796829" y="5359676"/>
            <a:ext cx="4444283" cy="328682"/>
          </a:xfrm>
          <a:prstGeom prst="rect">
            <a:avLst/>
          </a:prstGeom>
        </p:spPr>
        <p:txBody>
          <a:bodyPr vert="horz" wrap="none" lIns="54000" tIns="27000" rIns="54000" bIns="27000" rtlCol="0" anchor="t">
            <a:noAutofit/>
          </a:bodyPr>
          <a:lstStyle/>
          <a:p>
            <a:pPr defTabSz="685800" eaLnBrk="1" hangingPunct="1">
              <a:spcBef>
                <a:spcPts val="600"/>
              </a:spcBef>
            </a:pPr>
            <a:r>
              <a:rPr lang="en-US" sz="1200" b="1" kern="1000" spc="-23" dirty="0">
                <a:latin typeface="Ericsson Hilda"/>
                <a:cs typeface="+mn-cs"/>
              </a:rPr>
              <a:t>PREOF: Packet Replication, Elimination and Ordering Function (DetNet)</a:t>
            </a:r>
          </a:p>
        </p:txBody>
      </p:sp>
      <p:cxnSp>
        <p:nvCxnSpPr>
          <p:cNvPr id="15" name="Connector: Elbow 14">
            <a:extLst>
              <a:ext uri="{FF2B5EF4-FFF2-40B4-BE49-F238E27FC236}">
                <a16:creationId xmlns:a16="http://schemas.microsoft.com/office/drawing/2014/main" id="{2ECC4578-2576-58AA-7E3E-D7988B549E75}"/>
              </a:ext>
            </a:extLst>
          </p:cNvPr>
          <p:cNvCxnSpPr>
            <a:cxnSpLocks/>
            <a:stCxn id="4" idx="3"/>
            <a:endCxn id="5" idx="0"/>
          </p:cNvCxnSpPr>
          <p:nvPr/>
        </p:nvCxnSpPr>
        <p:spPr bwMode="auto">
          <a:xfrm>
            <a:off x="4722029" y="3087881"/>
            <a:ext cx="580710" cy="896656"/>
          </a:xfrm>
          <a:prstGeom prst="bentConnector2">
            <a:avLst/>
          </a:prstGeom>
          <a:solidFill>
            <a:schemeClr val="accent1"/>
          </a:solidFill>
          <a:ln w="12700" cap="flat" cmpd="sng" algn="ctr">
            <a:solidFill>
              <a:schemeClr val="tx1"/>
            </a:solidFill>
            <a:prstDash val="dash"/>
            <a:round/>
            <a:headEnd type="none" w="med" len="med"/>
            <a:tailEnd type="none"/>
          </a:ln>
          <a:effectLst/>
        </p:spPr>
      </p:cxnSp>
      <p:cxnSp>
        <p:nvCxnSpPr>
          <p:cNvPr id="18" name="Connector: Elbow 17">
            <a:extLst>
              <a:ext uri="{FF2B5EF4-FFF2-40B4-BE49-F238E27FC236}">
                <a16:creationId xmlns:a16="http://schemas.microsoft.com/office/drawing/2014/main" id="{5963833F-4F1F-3AAB-06D3-14F810457131}"/>
              </a:ext>
            </a:extLst>
          </p:cNvPr>
          <p:cNvCxnSpPr>
            <a:cxnSpLocks/>
            <a:stCxn id="4" idx="1"/>
            <a:endCxn id="6" idx="0"/>
          </p:cNvCxnSpPr>
          <p:nvPr/>
        </p:nvCxnSpPr>
        <p:spPr bwMode="auto">
          <a:xfrm rot="10800000" flipV="1">
            <a:off x="3220849" y="3087880"/>
            <a:ext cx="556319" cy="897008"/>
          </a:xfrm>
          <a:prstGeom prst="bentConnector2">
            <a:avLst/>
          </a:prstGeom>
          <a:solidFill>
            <a:schemeClr val="accent1"/>
          </a:solidFill>
          <a:ln w="12700" cap="flat" cmpd="sng" algn="ctr">
            <a:solidFill>
              <a:schemeClr val="tx1"/>
            </a:solidFill>
            <a:prstDash val="dash"/>
            <a:round/>
            <a:headEnd type="none" w="med" len="med"/>
            <a:tailEnd type="none"/>
          </a:ln>
          <a:effectLst/>
        </p:spPr>
      </p:cxnSp>
    </p:spTree>
    <p:extLst>
      <p:ext uri="{BB962C8B-B14F-4D97-AF65-F5344CB8AC3E}">
        <p14:creationId xmlns:p14="http://schemas.microsoft.com/office/powerpoint/2010/main" val="36153018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24C33F56-E58E-B99D-8AF0-A57F033C5A02}"/>
              </a:ext>
            </a:extLst>
          </p:cNvPr>
          <p:cNvSpPr/>
          <p:nvPr/>
        </p:nvSpPr>
        <p:spPr>
          <a:xfrm>
            <a:off x="2933471" y="4283803"/>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UE</a:t>
            </a:r>
            <a:r>
              <a:rPr lang="en-US" sz="1050" dirty="0">
                <a:solidFill>
                  <a:schemeClr val="tx1"/>
                </a:solidFill>
              </a:rPr>
              <a:t>2</a:t>
            </a:r>
          </a:p>
        </p:txBody>
      </p:sp>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1796828" y="964550"/>
            <a:ext cx="8235378" cy="810816"/>
          </a:xfrm>
        </p:spPr>
        <p:txBody>
          <a:bodyPr/>
          <a:lstStyle/>
          <a:p>
            <a:r>
              <a:rPr lang="en-US" dirty="0"/>
              <a:t>5GS IP service layer support for DetNet - Example 1</a:t>
            </a:r>
          </a:p>
        </p:txBody>
      </p:sp>
      <p:sp>
        <p:nvSpPr>
          <p:cNvPr id="4" name="Rectangle 3">
            <a:extLst>
              <a:ext uri="{FF2B5EF4-FFF2-40B4-BE49-F238E27FC236}">
                <a16:creationId xmlns:a16="http://schemas.microsoft.com/office/drawing/2014/main" id="{26593606-2AAD-443B-BF7E-40B6B266764B}"/>
              </a:ext>
            </a:extLst>
          </p:cNvPr>
          <p:cNvSpPr/>
          <p:nvPr/>
        </p:nvSpPr>
        <p:spPr>
          <a:xfrm>
            <a:off x="2942677" y="3770119"/>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UE</a:t>
            </a:r>
            <a:r>
              <a:rPr lang="en-US" sz="1050" dirty="0">
                <a:solidFill>
                  <a:schemeClr val="tx1"/>
                </a:solidFill>
              </a:rPr>
              <a:t>1</a:t>
            </a:r>
          </a:p>
        </p:txBody>
      </p:sp>
      <p:sp>
        <p:nvSpPr>
          <p:cNvPr id="5" name="Rectangle 4">
            <a:extLst>
              <a:ext uri="{FF2B5EF4-FFF2-40B4-BE49-F238E27FC236}">
                <a16:creationId xmlns:a16="http://schemas.microsoft.com/office/drawing/2014/main" id="{24C8D875-DD3D-48BE-822E-3F5BA2D986F3}"/>
              </a:ext>
            </a:extLst>
          </p:cNvPr>
          <p:cNvSpPr/>
          <p:nvPr/>
        </p:nvSpPr>
        <p:spPr>
          <a:xfrm>
            <a:off x="3917906" y="3770120"/>
            <a:ext cx="557274" cy="3429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RAN</a:t>
            </a:r>
            <a:r>
              <a:rPr lang="en-US" sz="1050" dirty="0">
                <a:solidFill>
                  <a:schemeClr val="tx1"/>
                </a:solidFill>
              </a:rPr>
              <a:t>1</a:t>
            </a:r>
          </a:p>
        </p:txBody>
      </p:sp>
      <p:sp>
        <p:nvSpPr>
          <p:cNvPr id="6" name="Rectangle 5">
            <a:extLst>
              <a:ext uri="{FF2B5EF4-FFF2-40B4-BE49-F238E27FC236}">
                <a16:creationId xmlns:a16="http://schemas.microsoft.com/office/drawing/2014/main" id="{5AB84016-9AEE-4579-BD7D-D403D9307AE6}"/>
              </a:ext>
            </a:extLst>
          </p:cNvPr>
          <p:cNvSpPr/>
          <p:nvPr/>
        </p:nvSpPr>
        <p:spPr>
          <a:xfrm>
            <a:off x="4890879" y="3770119"/>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hu-HU" sz="1050" dirty="0">
                <a:solidFill>
                  <a:schemeClr val="tx1"/>
                </a:solidFill>
              </a:rPr>
              <a:t>UPF</a:t>
            </a:r>
            <a:r>
              <a:rPr lang="en-US" sz="1050" dirty="0">
                <a:solidFill>
                  <a:schemeClr val="tx1"/>
                </a:solidFill>
              </a:rPr>
              <a:t>1</a:t>
            </a:r>
          </a:p>
        </p:txBody>
      </p:sp>
      <p:sp>
        <p:nvSpPr>
          <p:cNvPr id="9" name="Rectangle 8">
            <a:extLst>
              <a:ext uri="{FF2B5EF4-FFF2-40B4-BE49-F238E27FC236}">
                <a16:creationId xmlns:a16="http://schemas.microsoft.com/office/drawing/2014/main" id="{0C0AAA6C-6528-4F5D-B005-740C9D1B8DE7}"/>
              </a:ext>
            </a:extLst>
          </p:cNvPr>
          <p:cNvSpPr/>
          <p:nvPr/>
        </p:nvSpPr>
        <p:spPr>
          <a:xfrm>
            <a:off x="4716059" y="2916431"/>
            <a:ext cx="944864" cy="342900"/>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DetNet controller</a:t>
            </a:r>
          </a:p>
        </p:txBody>
      </p:sp>
      <p:cxnSp>
        <p:nvCxnSpPr>
          <p:cNvPr id="20" name="Straight Connector 19">
            <a:extLst>
              <a:ext uri="{FF2B5EF4-FFF2-40B4-BE49-F238E27FC236}">
                <a16:creationId xmlns:a16="http://schemas.microsoft.com/office/drawing/2014/main" id="{5C29A85D-58F6-41D0-8546-352CD96D327A}"/>
              </a:ext>
            </a:extLst>
          </p:cNvPr>
          <p:cNvCxnSpPr>
            <a:cxnSpLocks/>
            <a:stCxn id="5" idx="1"/>
            <a:endCxn id="4" idx="3"/>
          </p:cNvCxnSpPr>
          <p:nvPr/>
        </p:nvCxnSpPr>
        <p:spPr>
          <a:xfrm flipH="1">
            <a:off x="3499951" y="3941571"/>
            <a:ext cx="417956" cy="2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C9C684E3-DF80-4B0E-8659-5652579CBF81}"/>
              </a:ext>
            </a:extLst>
          </p:cNvPr>
          <p:cNvCxnSpPr>
            <a:cxnSpLocks/>
            <a:stCxn id="6" idx="1"/>
            <a:endCxn id="5" idx="3"/>
          </p:cNvCxnSpPr>
          <p:nvPr/>
        </p:nvCxnSpPr>
        <p:spPr>
          <a:xfrm flipH="1" flipV="1">
            <a:off x="4475182" y="3941571"/>
            <a:ext cx="415699" cy="2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919A18C-2799-4135-A5B1-B55F18D05C52}"/>
              </a:ext>
            </a:extLst>
          </p:cNvPr>
          <p:cNvCxnSpPr>
            <a:cxnSpLocks/>
            <a:stCxn id="91" idx="1"/>
            <a:endCxn id="6" idx="3"/>
          </p:cNvCxnSpPr>
          <p:nvPr/>
        </p:nvCxnSpPr>
        <p:spPr>
          <a:xfrm flipH="1" flipV="1">
            <a:off x="5448154" y="3943606"/>
            <a:ext cx="294407" cy="2429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Freeform: Shape 64">
            <a:extLst>
              <a:ext uri="{FF2B5EF4-FFF2-40B4-BE49-F238E27FC236}">
                <a16:creationId xmlns:a16="http://schemas.microsoft.com/office/drawing/2014/main" id="{22E4DF9E-F419-469E-8207-16F0BC496BBB}"/>
              </a:ext>
            </a:extLst>
          </p:cNvPr>
          <p:cNvSpPr/>
          <p:nvPr/>
        </p:nvSpPr>
        <p:spPr bwMode="auto">
          <a:xfrm>
            <a:off x="4965336" y="4284656"/>
            <a:ext cx="365241" cy="240715"/>
          </a:xfrm>
          <a:custGeom>
            <a:avLst/>
            <a:gdLst>
              <a:gd name="connsiteX0" fmla="*/ 0 w 461962"/>
              <a:gd name="connsiteY0" fmla="*/ 0 h 295275"/>
              <a:gd name="connsiteX1" fmla="*/ 0 w 461962"/>
              <a:gd name="connsiteY1" fmla="*/ 290513 h 295275"/>
              <a:gd name="connsiteX2" fmla="*/ 461962 w 461962"/>
              <a:gd name="connsiteY2" fmla="*/ 295275 h 295275"/>
              <a:gd name="connsiteX3" fmla="*/ 452437 w 461962"/>
              <a:gd name="connsiteY3" fmla="*/ 0 h 295275"/>
              <a:gd name="connsiteX4" fmla="*/ 452437 w 461962"/>
              <a:gd name="connsiteY4" fmla="*/ 0 h 295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2" h="295275">
                <a:moveTo>
                  <a:pt x="0" y="0"/>
                </a:moveTo>
                <a:lnTo>
                  <a:pt x="0" y="290513"/>
                </a:lnTo>
                <a:lnTo>
                  <a:pt x="461962" y="295275"/>
                </a:lnTo>
                <a:lnTo>
                  <a:pt x="452437" y="0"/>
                </a:lnTo>
                <a:lnTo>
                  <a:pt x="452437" y="0"/>
                </a:lnTo>
              </a:path>
            </a:pathLst>
          </a:custGeom>
          <a:noFill/>
          <a:ln w="12700" cap="flat" cmpd="sng" algn="ctr">
            <a:noFill/>
            <a:prstDash val="solid"/>
            <a:round/>
            <a:headEnd type="none" w="med" len="med"/>
            <a:tailEnd type="none" w="med" len="med"/>
          </a:ln>
          <a:effectLst/>
        </p:spPr>
        <p:txBody>
          <a:bodyPr rtlCol="0" anchor="ctr"/>
          <a:lstStyle/>
          <a:p>
            <a:pPr algn="ctr"/>
            <a:endParaRPr lang="en-US" sz="1200"/>
          </a:p>
        </p:txBody>
      </p:sp>
      <p:sp>
        <p:nvSpPr>
          <p:cNvPr id="87" name="Rectangle 86">
            <a:extLst>
              <a:ext uri="{FF2B5EF4-FFF2-40B4-BE49-F238E27FC236}">
                <a16:creationId xmlns:a16="http://schemas.microsoft.com/office/drawing/2014/main" id="{EB8B20C3-76AF-C1DC-1BC9-24D620B87FAC}"/>
              </a:ext>
            </a:extLst>
          </p:cNvPr>
          <p:cNvSpPr/>
          <p:nvPr/>
        </p:nvSpPr>
        <p:spPr>
          <a:xfrm>
            <a:off x="3923594" y="4284655"/>
            <a:ext cx="557274" cy="3429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RAN</a:t>
            </a:r>
            <a:r>
              <a:rPr lang="en-US" sz="1050" dirty="0">
                <a:solidFill>
                  <a:schemeClr val="tx1"/>
                </a:solidFill>
              </a:rPr>
              <a:t>2</a:t>
            </a:r>
          </a:p>
        </p:txBody>
      </p:sp>
      <p:sp>
        <p:nvSpPr>
          <p:cNvPr id="88" name="Rectangle 87">
            <a:extLst>
              <a:ext uri="{FF2B5EF4-FFF2-40B4-BE49-F238E27FC236}">
                <a16:creationId xmlns:a16="http://schemas.microsoft.com/office/drawing/2014/main" id="{D859AE1A-2352-6759-39BA-13A5416DB0B9}"/>
              </a:ext>
            </a:extLst>
          </p:cNvPr>
          <p:cNvSpPr/>
          <p:nvPr/>
        </p:nvSpPr>
        <p:spPr>
          <a:xfrm>
            <a:off x="4890879" y="4284655"/>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hu-HU" sz="1050" dirty="0">
                <a:solidFill>
                  <a:schemeClr val="tx1"/>
                </a:solidFill>
              </a:rPr>
              <a:t>UPF</a:t>
            </a:r>
            <a:r>
              <a:rPr lang="en-US" sz="1050" dirty="0">
                <a:solidFill>
                  <a:schemeClr val="tx1"/>
                </a:solidFill>
              </a:rPr>
              <a:t>2</a:t>
            </a:r>
          </a:p>
        </p:txBody>
      </p:sp>
      <p:sp>
        <p:nvSpPr>
          <p:cNvPr id="91" name="Rectangle 90">
            <a:extLst>
              <a:ext uri="{FF2B5EF4-FFF2-40B4-BE49-F238E27FC236}">
                <a16:creationId xmlns:a16="http://schemas.microsoft.com/office/drawing/2014/main" id="{C70FDFDC-A040-14F8-7C54-B380741DBF79}"/>
              </a:ext>
            </a:extLst>
          </p:cNvPr>
          <p:cNvSpPr/>
          <p:nvPr/>
        </p:nvSpPr>
        <p:spPr>
          <a:xfrm>
            <a:off x="5742560" y="4013114"/>
            <a:ext cx="557274" cy="346970"/>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PREOF</a:t>
            </a:r>
          </a:p>
        </p:txBody>
      </p:sp>
      <p:cxnSp>
        <p:nvCxnSpPr>
          <p:cNvPr id="93" name="Straight Connector 92">
            <a:extLst>
              <a:ext uri="{FF2B5EF4-FFF2-40B4-BE49-F238E27FC236}">
                <a16:creationId xmlns:a16="http://schemas.microsoft.com/office/drawing/2014/main" id="{CC957E12-563B-A6C2-CAAD-E97869BEFD1A}"/>
              </a:ext>
            </a:extLst>
          </p:cNvPr>
          <p:cNvCxnSpPr>
            <a:cxnSpLocks/>
            <a:stCxn id="91" idx="1"/>
            <a:endCxn id="88" idx="3"/>
          </p:cNvCxnSpPr>
          <p:nvPr/>
        </p:nvCxnSpPr>
        <p:spPr>
          <a:xfrm flipH="1">
            <a:off x="5448154" y="4186600"/>
            <a:ext cx="294407" cy="27154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4B56917F-65D9-F790-1FD3-A32F27F86D81}"/>
              </a:ext>
            </a:extLst>
          </p:cNvPr>
          <p:cNvCxnSpPr>
            <a:cxnSpLocks/>
            <a:stCxn id="88" idx="1"/>
            <a:endCxn id="87" idx="3"/>
          </p:cNvCxnSpPr>
          <p:nvPr/>
        </p:nvCxnSpPr>
        <p:spPr>
          <a:xfrm flipH="1" flipV="1">
            <a:off x="4480870" y="4456106"/>
            <a:ext cx="410011" cy="2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AE42F6A3-E5F3-6B50-66A5-75B3E685CCA7}"/>
              </a:ext>
            </a:extLst>
          </p:cNvPr>
          <p:cNvCxnSpPr>
            <a:cxnSpLocks/>
            <a:stCxn id="87" idx="1"/>
            <a:endCxn id="31" idx="3"/>
          </p:cNvCxnSpPr>
          <p:nvPr/>
        </p:nvCxnSpPr>
        <p:spPr>
          <a:xfrm flipH="1">
            <a:off x="3490746" y="4456105"/>
            <a:ext cx="432849" cy="11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Freeform: Shape 103">
            <a:extLst>
              <a:ext uri="{FF2B5EF4-FFF2-40B4-BE49-F238E27FC236}">
                <a16:creationId xmlns:a16="http://schemas.microsoft.com/office/drawing/2014/main" id="{D61EA2EA-39F6-751E-DD42-2F8AB7B3FA08}"/>
              </a:ext>
            </a:extLst>
          </p:cNvPr>
          <p:cNvSpPr/>
          <p:nvPr/>
        </p:nvSpPr>
        <p:spPr bwMode="auto">
          <a:xfrm flipV="1">
            <a:off x="2850281" y="4282971"/>
            <a:ext cx="2931966" cy="342899"/>
          </a:xfrm>
          <a:custGeom>
            <a:avLst/>
            <a:gdLst>
              <a:gd name="connsiteX0" fmla="*/ 0 w 3157016"/>
              <a:gd name="connsiteY0" fmla="*/ 508310 h 508310"/>
              <a:gd name="connsiteX1" fmla="*/ 747538 w 3157016"/>
              <a:gd name="connsiteY1" fmla="*/ 67796 h 508310"/>
              <a:gd name="connsiteX2" fmla="*/ 2049057 w 3157016"/>
              <a:gd name="connsiteY2" fmla="*/ 41098 h 508310"/>
              <a:gd name="connsiteX3" fmla="*/ 3157016 w 3157016"/>
              <a:gd name="connsiteY3" fmla="*/ 454914 h 508310"/>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30135 h 530135"/>
              <a:gd name="connsiteX1" fmla="*/ 747538 w 3157016"/>
              <a:gd name="connsiteY1" fmla="*/ 89621 h 530135"/>
              <a:gd name="connsiteX2" fmla="*/ 2442849 w 3157016"/>
              <a:gd name="connsiteY2" fmla="*/ 56248 h 530135"/>
              <a:gd name="connsiteX3" fmla="*/ 3157016 w 3157016"/>
              <a:gd name="connsiteY3" fmla="*/ 476739 h 530135"/>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536916 h 537006"/>
              <a:gd name="connsiteX1" fmla="*/ 1499810 w 3909288"/>
              <a:gd name="connsiteY1" fmla="*/ 89917 h 537006"/>
              <a:gd name="connsiteX2" fmla="*/ 3195121 w 3909288"/>
              <a:gd name="connsiteY2" fmla="*/ 56544 h 537006"/>
              <a:gd name="connsiteX3" fmla="*/ 3909288 w 3909288"/>
              <a:gd name="connsiteY3" fmla="*/ 477035 h 537006"/>
            </a:gdLst>
            <a:ahLst/>
            <a:cxnLst>
              <a:cxn ang="0">
                <a:pos x="connsiteX0" y="connsiteY0"/>
              </a:cxn>
              <a:cxn ang="0">
                <a:pos x="connsiteX1" y="connsiteY1"/>
              </a:cxn>
              <a:cxn ang="0">
                <a:pos x="connsiteX2" y="connsiteY2"/>
              </a:cxn>
              <a:cxn ang="0">
                <a:pos x="connsiteX3" y="connsiteY3"/>
              </a:cxn>
            </a:cxnLst>
            <a:rect l="l" t="t" r="r" b="b"/>
            <a:pathLst>
              <a:path w="3909288" h="537006">
                <a:moveTo>
                  <a:pt x="0" y="536916"/>
                </a:moveTo>
                <a:cubicBezTo>
                  <a:pt x="909891" y="543661"/>
                  <a:pt x="967290" y="169979"/>
                  <a:pt x="1499810" y="89917"/>
                </a:cubicBezTo>
                <a:cubicBezTo>
                  <a:pt x="2032330" y="9855"/>
                  <a:pt x="2800215" y="-48023"/>
                  <a:pt x="3195121" y="56544"/>
                </a:cubicBezTo>
                <a:cubicBezTo>
                  <a:pt x="3623399" y="167785"/>
                  <a:pt x="3556098" y="302387"/>
                  <a:pt x="3909288" y="477035"/>
                </a:cubicBezTo>
              </a:path>
            </a:pathLst>
          </a:custGeom>
          <a:noFill/>
          <a:ln w="38100" cap="flat" cmpd="sng" algn="ctr">
            <a:solidFill>
              <a:schemeClr val="accent2">
                <a:lumMod val="50000"/>
              </a:schemeClr>
            </a:solidFill>
            <a:prstDash val="solid"/>
            <a:round/>
            <a:headEnd type="none" w="med" len="med"/>
            <a:tailEnd type="none" w="med" len="med"/>
          </a:ln>
          <a:effectLst/>
        </p:spPr>
        <p:txBody>
          <a:bodyPr rtlCol="0" anchor="ctr"/>
          <a:lstStyle/>
          <a:p>
            <a:pPr algn="ctr"/>
            <a:endParaRPr lang="en-US" sz="750"/>
          </a:p>
        </p:txBody>
      </p:sp>
      <p:sp>
        <p:nvSpPr>
          <p:cNvPr id="114" name="Content Placeholder 10">
            <a:extLst>
              <a:ext uri="{FF2B5EF4-FFF2-40B4-BE49-F238E27FC236}">
                <a16:creationId xmlns:a16="http://schemas.microsoft.com/office/drawing/2014/main" id="{3EF59DD2-E485-5E7E-DAD3-1397CE9A10AB}"/>
              </a:ext>
            </a:extLst>
          </p:cNvPr>
          <p:cNvSpPr>
            <a:spLocks noGrp="1"/>
          </p:cNvSpPr>
          <p:nvPr>
            <p:ph sz="quarter" idx="10"/>
          </p:nvPr>
        </p:nvSpPr>
        <p:spPr>
          <a:xfrm>
            <a:off x="6774615" y="1658186"/>
            <a:ext cx="3623903" cy="3877031"/>
          </a:xfrm>
        </p:spPr>
        <p:txBody>
          <a:bodyPr/>
          <a:lstStyle/>
          <a:p>
            <a:pPr lvl="1"/>
            <a:endParaRPr lang="en-US" sz="1200" dirty="0"/>
          </a:p>
          <a:p>
            <a:endParaRPr lang="en-US" sz="1200" dirty="0"/>
          </a:p>
        </p:txBody>
      </p:sp>
      <p:cxnSp>
        <p:nvCxnSpPr>
          <p:cNvPr id="117" name="Straight Connector 116">
            <a:extLst>
              <a:ext uri="{FF2B5EF4-FFF2-40B4-BE49-F238E27FC236}">
                <a16:creationId xmlns:a16="http://schemas.microsoft.com/office/drawing/2014/main" id="{A79961C5-415B-07AC-B484-31A61FA3FEEC}"/>
              </a:ext>
            </a:extLst>
          </p:cNvPr>
          <p:cNvCxnSpPr>
            <a:cxnSpLocks/>
            <a:endCxn id="91" idx="3"/>
          </p:cNvCxnSpPr>
          <p:nvPr/>
        </p:nvCxnSpPr>
        <p:spPr>
          <a:xfrm flipH="1" flipV="1">
            <a:off x="6299835" y="4186599"/>
            <a:ext cx="206837" cy="40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A801DD1D-19AD-864C-F22C-B59A5FB8A053}"/>
              </a:ext>
            </a:extLst>
          </p:cNvPr>
          <p:cNvSpPr/>
          <p:nvPr/>
        </p:nvSpPr>
        <p:spPr>
          <a:xfrm>
            <a:off x="2376197" y="3769556"/>
            <a:ext cx="557274" cy="857435"/>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PREOF</a:t>
            </a:r>
          </a:p>
        </p:txBody>
      </p:sp>
      <p:sp>
        <p:nvSpPr>
          <p:cNvPr id="12" name="Rectangle 11">
            <a:extLst>
              <a:ext uri="{FF2B5EF4-FFF2-40B4-BE49-F238E27FC236}">
                <a16:creationId xmlns:a16="http://schemas.microsoft.com/office/drawing/2014/main" id="{E02B6C23-65C6-D1F9-E55F-631058F108B6}"/>
              </a:ext>
            </a:extLst>
          </p:cNvPr>
          <p:cNvSpPr/>
          <p:nvPr/>
        </p:nvSpPr>
        <p:spPr bwMode="auto">
          <a:xfrm>
            <a:off x="2933471" y="2627684"/>
            <a:ext cx="3501742" cy="2261010"/>
          </a:xfrm>
          <a:prstGeom prst="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54000" tIns="27000" rIns="54864" bIns="27432" numCol="1" spcCol="0" rtlCol="0" fromWordArt="0" anchor="t" anchorCtr="0" forceAA="0" compatLnSpc="1">
            <a:prstTxWarp prst="textNoShape">
              <a:avLst/>
            </a:prstTxWarp>
            <a:noAutofit/>
          </a:bodyPr>
          <a:lstStyle/>
          <a:p>
            <a:pPr>
              <a:spcBef>
                <a:spcPts val="600"/>
              </a:spcBef>
            </a:pPr>
            <a:r>
              <a:rPr lang="en-US" sz="750" dirty="0">
                <a:latin typeface="+mn-lt"/>
              </a:rPr>
              <a:t>5GS</a:t>
            </a:r>
          </a:p>
        </p:txBody>
      </p:sp>
      <p:sp>
        <p:nvSpPr>
          <p:cNvPr id="15" name="Freeform: Shape 14">
            <a:extLst>
              <a:ext uri="{FF2B5EF4-FFF2-40B4-BE49-F238E27FC236}">
                <a16:creationId xmlns:a16="http://schemas.microsoft.com/office/drawing/2014/main" id="{CE3CEB3D-3DC7-1EE0-6561-6CECF168C026}"/>
              </a:ext>
            </a:extLst>
          </p:cNvPr>
          <p:cNvSpPr/>
          <p:nvPr/>
        </p:nvSpPr>
        <p:spPr bwMode="auto">
          <a:xfrm>
            <a:off x="2909701" y="3782785"/>
            <a:ext cx="2872547" cy="331250"/>
          </a:xfrm>
          <a:custGeom>
            <a:avLst/>
            <a:gdLst>
              <a:gd name="connsiteX0" fmla="*/ 0 w 3157016"/>
              <a:gd name="connsiteY0" fmla="*/ 508310 h 508310"/>
              <a:gd name="connsiteX1" fmla="*/ 747538 w 3157016"/>
              <a:gd name="connsiteY1" fmla="*/ 67796 h 508310"/>
              <a:gd name="connsiteX2" fmla="*/ 2049057 w 3157016"/>
              <a:gd name="connsiteY2" fmla="*/ 41098 h 508310"/>
              <a:gd name="connsiteX3" fmla="*/ 3157016 w 3157016"/>
              <a:gd name="connsiteY3" fmla="*/ 454914 h 508310"/>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30135 h 530135"/>
              <a:gd name="connsiteX1" fmla="*/ 747538 w 3157016"/>
              <a:gd name="connsiteY1" fmla="*/ 89621 h 530135"/>
              <a:gd name="connsiteX2" fmla="*/ 2442849 w 3157016"/>
              <a:gd name="connsiteY2" fmla="*/ 56248 h 530135"/>
              <a:gd name="connsiteX3" fmla="*/ 3157016 w 3157016"/>
              <a:gd name="connsiteY3" fmla="*/ 476739 h 530135"/>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536916 h 537006"/>
              <a:gd name="connsiteX1" fmla="*/ 1499810 w 3909288"/>
              <a:gd name="connsiteY1" fmla="*/ 89917 h 537006"/>
              <a:gd name="connsiteX2" fmla="*/ 3195121 w 3909288"/>
              <a:gd name="connsiteY2" fmla="*/ 56544 h 537006"/>
              <a:gd name="connsiteX3" fmla="*/ 3909288 w 3909288"/>
              <a:gd name="connsiteY3" fmla="*/ 477035 h 537006"/>
            </a:gdLst>
            <a:ahLst/>
            <a:cxnLst>
              <a:cxn ang="0">
                <a:pos x="connsiteX0" y="connsiteY0"/>
              </a:cxn>
              <a:cxn ang="0">
                <a:pos x="connsiteX1" y="connsiteY1"/>
              </a:cxn>
              <a:cxn ang="0">
                <a:pos x="connsiteX2" y="connsiteY2"/>
              </a:cxn>
              <a:cxn ang="0">
                <a:pos x="connsiteX3" y="connsiteY3"/>
              </a:cxn>
            </a:cxnLst>
            <a:rect l="l" t="t" r="r" b="b"/>
            <a:pathLst>
              <a:path w="3909288" h="537006">
                <a:moveTo>
                  <a:pt x="0" y="536916"/>
                </a:moveTo>
                <a:cubicBezTo>
                  <a:pt x="909891" y="543661"/>
                  <a:pt x="967290" y="169979"/>
                  <a:pt x="1499810" y="89917"/>
                </a:cubicBezTo>
                <a:cubicBezTo>
                  <a:pt x="2032330" y="9855"/>
                  <a:pt x="2800215" y="-48023"/>
                  <a:pt x="3195121" y="56544"/>
                </a:cubicBezTo>
                <a:cubicBezTo>
                  <a:pt x="3623399" y="167785"/>
                  <a:pt x="3556098" y="302387"/>
                  <a:pt x="3909288" y="477035"/>
                </a:cubicBezTo>
              </a:path>
            </a:pathLst>
          </a:custGeom>
          <a:noFill/>
          <a:ln w="38100" cap="flat" cmpd="sng" algn="ctr">
            <a:solidFill>
              <a:schemeClr val="accent1">
                <a:lumMod val="50000"/>
              </a:schemeClr>
            </a:solidFill>
            <a:prstDash val="solid"/>
            <a:round/>
            <a:headEnd type="none" w="med" len="med"/>
            <a:tailEnd type="none" w="med" len="med"/>
          </a:ln>
          <a:effectLst/>
        </p:spPr>
        <p:txBody>
          <a:bodyPr rtlCol="0" anchor="ctr"/>
          <a:lstStyle/>
          <a:p>
            <a:pPr algn="ctr"/>
            <a:endParaRPr lang="en-US" sz="750"/>
          </a:p>
        </p:txBody>
      </p:sp>
      <p:cxnSp>
        <p:nvCxnSpPr>
          <p:cNvPr id="23" name="Connector: Elbow 22">
            <a:extLst>
              <a:ext uri="{FF2B5EF4-FFF2-40B4-BE49-F238E27FC236}">
                <a16:creationId xmlns:a16="http://schemas.microsoft.com/office/drawing/2014/main" id="{0802D3F5-4AA3-E6D2-81DD-AB54CBE45E87}"/>
              </a:ext>
            </a:extLst>
          </p:cNvPr>
          <p:cNvCxnSpPr>
            <a:cxnSpLocks/>
            <a:stCxn id="9" idx="1"/>
            <a:endCxn id="11" idx="0"/>
          </p:cNvCxnSpPr>
          <p:nvPr/>
        </p:nvCxnSpPr>
        <p:spPr bwMode="auto">
          <a:xfrm rot="10800000" flipV="1">
            <a:off x="2654835" y="3087880"/>
            <a:ext cx="2061225" cy="681674"/>
          </a:xfrm>
          <a:prstGeom prst="bentConnector2">
            <a:avLst/>
          </a:prstGeom>
          <a:solidFill>
            <a:schemeClr val="accent1"/>
          </a:solidFill>
          <a:ln w="12700" cap="flat" cmpd="sng" algn="ctr">
            <a:solidFill>
              <a:schemeClr val="tx1"/>
            </a:solidFill>
            <a:prstDash val="dash"/>
            <a:round/>
            <a:headEnd type="none" w="med" len="med"/>
            <a:tailEnd type="none"/>
          </a:ln>
          <a:effectLst/>
        </p:spPr>
      </p:cxnSp>
      <p:cxnSp>
        <p:nvCxnSpPr>
          <p:cNvPr id="25" name="Connector: Elbow 24">
            <a:extLst>
              <a:ext uri="{FF2B5EF4-FFF2-40B4-BE49-F238E27FC236}">
                <a16:creationId xmlns:a16="http://schemas.microsoft.com/office/drawing/2014/main" id="{9807BA48-C4A5-A9FD-34AB-A64E7AD7A871}"/>
              </a:ext>
            </a:extLst>
          </p:cNvPr>
          <p:cNvCxnSpPr>
            <a:cxnSpLocks/>
            <a:stCxn id="9" idx="3"/>
            <a:endCxn id="91" idx="0"/>
          </p:cNvCxnSpPr>
          <p:nvPr/>
        </p:nvCxnSpPr>
        <p:spPr bwMode="auto">
          <a:xfrm>
            <a:off x="5660923" y="3087881"/>
            <a:ext cx="360274" cy="925234"/>
          </a:xfrm>
          <a:prstGeom prst="bentConnector2">
            <a:avLst/>
          </a:prstGeom>
          <a:solidFill>
            <a:schemeClr val="accent1"/>
          </a:solidFill>
          <a:ln w="12700" cap="flat" cmpd="sng" algn="ctr">
            <a:solidFill>
              <a:schemeClr val="tx1"/>
            </a:solidFill>
            <a:prstDash val="dash"/>
            <a:round/>
            <a:headEnd type="none" w="med" len="med"/>
            <a:tailEnd type="none"/>
          </a:ln>
          <a:effectLst/>
        </p:spPr>
      </p:cxnSp>
      <p:sp>
        <p:nvSpPr>
          <p:cNvPr id="38" name="Content Placeholder 10">
            <a:extLst>
              <a:ext uri="{FF2B5EF4-FFF2-40B4-BE49-F238E27FC236}">
                <a16:creationId xmlns:a16="http://schemas.microsoft.com/office/drawing/2014/main" id="{4844EF6D-2873-D5B3-07B9-61053F181DF6}"/>
              </a:ext>
            </a:extLst>
          </p:cNvPr>
          <p:cNvSpPr txBox="1">
            <a:spLocks/>
          </p:cNvSpPr>
          <p:nvPr/>
        </p:nvSpPr>
        <p:spPr>
          <a:xfrm>
            <a:off x="7099699" y="2365310"/>
            <a:ext cx="3413119" cy="3284206"/>
          </a:xfrm>
          <a:prstGeom prst="rect">
            <a:avLst/>
          </a:prstGeom>
        </p:spPr>
        <p:txBody>
          <a:bodyPr vert="horz" lIns="54000" tIns="27000" rIns="54000" bIns="27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r>
              <a:rPr lang="en-US" sz="1600" dirty="0"/>
              <a:t>Redundant 5GS path using 2 UEs</a:t>
            </a:r>
          </a:p>
          <a:p>
            <a:r>
              <a:rPr lang="en-US" sz="1600" dirty="0"/>
              <a:t>DetNet controller provided in operator domain</a:t>
            </a:r>
          </a:p>
          <a:p>
            <a:r>
              <a:rPr lang="en-US" sz="1600" dirty="0"/>
              <a:t>Operator self-contained solution for redundancy as a service</a:t>
            </a:r>
            <a:endParaRPr lang="en-US" sz="1400" dirty="0"/>
          </a:p>
          <a:p>
            <a:pPr lvl="1"/>
            <a:endParaRPr lang="en-US" sz="1200" dirty="0"/>
          </a:p>
          <a:p>
            <a:endParaRPr lang="en-US" sz="1200" dirty="0"/>
          </a:p>
        </p:txBody>
      </p:sp>
    </p:spTree>
    <p:custDataLst>
      <p:custData r:id="rId1"/>
      <p:custData r:id="rId2"/>
    </p:custDataLst>
    <p:extLst>
      <p:ext uri="{BB962C8B-B14F-4D97-AF65-F5344CB8AC3E}">
        <p14:creationId xmlns:p14="http://schemas.microsoft.com/office/powerpoint/2010/main" val="1185741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1796828" y="964550"/>
            <a:ext cx="8235378" cy="810816"/>
          </a:xfrm>
        </p:spPr>
        <p:txBody>
          <a:bodyPr/>
          <a:lstStyle/>
          <a:p>
            <a:r>
              <a:rPr lang="en-US" dirty="0"/>
              <a:t>5GS IP service layer support for DetNet - Example 2</a:t>
            </a:r>
          </a:p>
        </p:txBody>
      </p:sp>
      <p:sp>
        <p:nvSpPr>
          <p:cNvPr id="114" name="Content Placeholder 10">
            <a:extLst>
              <a:ext uri="{FF2B5EF4-FFF2-40B4-BE49-F238E27FC236}">
                <a16:creationId xmlns:a16="http://schemas.microsoft.com/office/drawing/2014/main" id="{3EF59DD2-E485-5E7E-DAD3-1397CE9A10AB}"/>
              </a:ext>
            </a:extLst>
          </p:cNvPr>
          <p:cNvSpPr>
            <a:spLocks noGrp="1"/>
          </p:cNvSpPr>
          <p:nvPr>
            <p:ph sz="quarter" idx="10"/>
          </p:nvPr>
        </p:nvSpPr>
        <p:spPr>
          <a:xfrm>
            <a:off x="6774615" y="1658186"/>
            <a:ext cx="3623903" cy="3877031"/>
          </a:xfrm>
        </p:spPr>
        <p:txBody>
          <a:bodyPr/>
          <a:lstStyle/>
          <a:p>
            <a:pPr lvl="1"/>
            <a:endParaRPr lang="en-US" sz="1200" dirty="0"/>
          </a:p>
          <a:p>
            <a:endParaRPr lang="en-US" sz="1200" dirty="0"/>
          </a:p>
        </p:txBody>
      </p:sp>
      <p:sp>
        <p:nvSpPr>
          <p:cNvPr id="38" name="Content Placeholder 10">
            <a:extLst>
              <a:ext uri="{FF2B5EF4-FFF2-40B4-BE49-F238E27FC236}">
                <a16:creationId xmlns:a16="http://schemas.microsoft.com/office/drawing/2014/main" id="{4844EF6D-2873-D5B3-07B9-61053F181DF6}"/>
              </a:ext>
            </a:extLst>
          </p:cNvPr>
          <p:cNvSpPr txBox="1">
            <a:spLocks/>
          </p:cNvSpPr>
          <p:nvPr/>
        </p:nvSpPr>
        <p:spPr>
          <a:xfrm>
            <a:off x="7099699" y="2355980"/>
            <a:ext cx="3413119" cy="3293536"/>
          </a:xfrm>
          <a:prstGeom prst="rect">
            <a:avLst/>
          </a:prstGeom>
        </p:spPr>
        <p:txBody>
          <a:bodyPr vert="horz" lIns="54000" tIns="27000" rIns="54000" bIns="27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r>
              <a:rPr lang="en-US" sz="1600" dirty="0"/>
              <a:t>Redundant 5GS path using dual connectivity (single UE)</a:t>
            </a:r>
          </a:p>
          <a:p>
            <a:r>
              <a:rPr lang="en-US" sz="1600" dirty="0"/>
              <a:t>DetNet controller provided in operator domain</a:t>
            </a:r>
          </a:p>
          <a:p>
            <a:r>
              <a:rPr lang="en-US" sz="1600" dirty="0"/>
              <a:t>Operator self-contained solution for redundancy as a service</a:t>
            </a:r>
            <a:endParaRPr lang="en-US" sz="1400" dirty="0"/>
          </a:p>
          <a:p>
            <a:pPr lvl="1"/>
            <a:endParaRPr lang="en-US" sz="1200" dirty="0"/>
          </a:p>
          <a:p>
            <a:endParaRPr lang="en-US" sz="1200" dirty="0"/>
          </a:p>
        </p:txBody>
      </p:sp>
      <p:sp>
        <p:nvSpPr>
          <p:cNvPr id="37" name="Rectangle 36">
            <a:extLst>
              <a:ext uri="{FF2B5EF4-FFF2-40B4-BE49-F238E27FC236}">
                <a16:creationId xmlns:a16="http://schemas.microsoft.com/office/drawing/2014/main" id="{FE66D15E-C808-9EEE-8ABC-1AD2EAA2FF8A}"/>
              </a:ext>
            </a:extLst>
          </p:cNvPr>
          <p:cNvSpPr/>
          <p:nvPr/>
        </p:nvSpPr>
        <p:spPr>
          <a:xfrm>
            <a:off x="2911908" y="4030423"/>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UE</a:t>
            </a:r>
            <a:endParaRPr lang="en-US" sz="1050" dirty="0">
              <a:solidFill>
                <a:schemeClr val="tx1"/>
              </a:solidFill>
            </a:endParaRPr>
          </a:p>
        </p:txBody>
      </p:sp>
      <p:sp>
        <p:nvSpPr>
          <p:cNvPr id="39" name="Rectangle 38">
            <a:extLst>
              <a:ext uri="{FF2B5EF4-FFF2-40B4-BE49-F238E27FC236}">
                <a16:creationId xmlns:a16="http://schemas.microsoft.com/office/drawing/2014/main" id="{2A002173-1F56-8508-2EE2-48AE24C9C1E2}"/>
              </a:ext>
            </a:extLst>
          </p:cNvPr>
          <p:cNvSpPr/>
          <p:nvPr/>
        </p:nvSpPr>
        <p:spPr>
          <a:xfrm>
            <a:off x="3917906" y="3770120"/>
            <a:ext cx="557274" cy="3429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RAN</a:t>
            </a:r>
            <a:r>
              <a:rPr lang="en-US" sz="1050" dirty="0">
                <a:solidFill>
                  <a:schemeClr val="tx1"/>
                </a:solidFill>
              </a:rPr>
              <a:t>1</a:t>
            </a:r>
          </a:p>
        </p:txBody>
      </p:sp>
      <p:sp>
        <p:nvSpPr>
          <p:cNvPr id="40" name="Rectangle 39">
            <a:extLst>
              <a:ext uri="{FF2B5EF4-FFF2-40B4-BE49-F238E27FC236}">
                <a16:creationId xmlns:a16="http://schemas.microsoft.com/office/drawing/2014/main" id="{5A87C986-6620-07D6-6C50-347989F939DB}"/>
              </a:ext>
            </a:extLst>
          </p:cNvPr>
          <p:cNvSpPr/>
          <p:nvPr/>
        </p:nvSpPr>
        <p:spPr>
          <a:xfrm>
            <a:off x="4890879" y="3770119"/>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hu-HU" sz="1050" dirty="0">
                <a:solidFill>
                  <a:schemeClr val="tx1"/>
                </a:solidFill>
              </a:rPr>
              <a:t>UPF</a:t>
            </a:r>
            <a:r>
              <a:rPr lang="en-US" sz="1050" dirty="0">
                <a:solidFill>
                  <a:schemeClr val="tx1"/>
                </a:solidFill>
              </a:rPr>
              <a:t>1</a:t>
            </a:r>
          </a:p>
        </p:txBody>
      </p:sp>
      <p:sp>
        <p:nvSpPr>
          <p:cNvPr id="41" name="Rectangle 40">
            <a:extLst>
              <a:ext uri="{FF2B5EF4-FFF2-40B4-BE49-F238E27FC236}">
                <a16:creationId xmlns:a16="http://schemas.microsoft.com/office/drawing/2014/main" id="{B6F5680E-B6FA-380B-C36A-857B4A56154B}"/>
              </a:ext>
            </a:extLst>
          </p:cNvPr>
          <p:cNvSpPr/>
          <p:nvPr/>
        </p:nvSpPr>
        <p:spPr>
          <a:xfrm>
            <a:off x="4716059" y="2916431"/>
            <a:ext cx="944864" cy="342900"/>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DetNet controller</a:t>
            </a:r>
          </a:p>
        </p:txBody>
      </p:sp>
      <p:cxnSp>
        <p:nvCxnSpPr>
          <p:cNvPr id="42" name="Straight Connector 41">
            <a:extLst>
              <a:ext uri="{FF2B5EF4-FFF2-40B4-BE49-F238E27FC236}">
                <a16:creationId xmlns:a16="http://schemas.microsoft.com/office/drawing/2014/main" id="{41C3CC09-1F6E-DAC5-968D-9C54DC180146}"/>
              </a:ext>
            </a:extLst>
          </p:cNvPr>
          <p:cNvCxnSpPr>
            <a:cxnSpLocks/>
            <a:stCxn id="39" idx="1"/>
            <a:endCxn id="37" idx="3"/>
          </p:cNvCxnSpPr>
          <p:nvPr/>
        </p:nvCxnSpPr>
        <p:spPr>
          <a:xfrm flipH="1">
            <a:off x="3469183" y="3941571"/>
            <a:ext cx="448724" cy="2623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5E9915D-83D5-17B7-C8E4-FA48D7237F12}"/>
              </a:ext>
            </a:extLst>
          </p:cNvPr>
          <p:cNvCxnSpPr>
            <a:cxnSpLocks/>
            <a:stCxn id="40" idx="1"/>
            <a:endCxn id="39" idx="3"/>
          </p:cNvCxnSpPr>
          <p:nvPr/>
        </p:nvCxnSpPr>
        <p:spPr>
          <a:xfrm flipH="1" flipV="1">
            <a:off x="4475182" y="3941571"/>
            <a:ext cx="415699" cy="2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204715A-C519-516B-579C-D6DB61B4171A}"/>
              </a:ext>
            </a:extLst>
          </p:cNvPr>
          <p:cNvCxnSpPr>
            <a:cxnSpLocks/>
            <a:stCxn id="48" idx="1"/>
            <a:endCxn id="40" idx="3"/>
          </p:cNvCxnSpPr>
          <p:nvPr/>
        </p:nvCxnSpPr>
        <p:spPr>
          <a:xfrm flipH="1" flipV="1">
            <a:off x="5448154" y="3943606"/>
            <a:ext cx="294407" cy="21441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Freeform: Shape 44">
            <a:extLst>
              <a:ext uri="{FF2B5EF4-FFF2-40B4-BE49-F238E27FC236}">
                <a16:creationId xmlns:a16="http://schemas.microsoft.com/office/drawing/2014/main" id="{86E01EB6-1C63-F560-7070-1269F54FE40C}"/>
              </a:ext>
            </a:extLst>
          </p:cNvPr>
          <p:cNvSpPr/>
          <p:nvPr/>
        </p:nvSpPr>
        <p:spPr bwMode="auto">
          <a:xfrm>
            <a:off x="4965336" y="4284656"/>
            <a:ext cx="365241" cy="240715"/>
          </a:xfrm>
          <a:custGeom>
            <a:avLst/>
            <a:gdLst>
              <a:gd name="connsiteX0" fmla="*/ 0 w 461962"/>
              <a:gd name="connsiteY0" fmla="*/ 0 h 295275"/>
              <a:gd name="connsiteX1" fmla="*/ 0 w 461962"/>
              <a:gd name="connsiteY1" fmla="*/ 290513 h 295275"/>
              <a:gd name="connsiteX2" fmla="*/ 461962 w 461962"/>
              <a:gd name="connsiteY2" fmla="*/ 295275 h 295275"/>
              <a:gd name="connsiteX3" fmla="*/ 452437 w 461962"/>
              <a:gd name="connsiteY3" fmla="*/ 0 h 295275"/>
              <a:gd name="connsiteX4" fmla="*/ 452437 w 461962"/>
              <a:gd name="connsiteY4" fmla="*/ 0 h 295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2" h="295275">
                <a:moveTo>
                  <a:pt x="0" y="0"/>
                </a:moveTo>
                <a:lnTo>
                  <a:pt x="0" y="290513"/>
                </a:lnTo>
                <a:lnTo>
                  <a:pt x="461962" y="295275"/>
                </a:lnTo>
                <a:lnTo>
                  <a:pt x="452437" y="0"/>
                </a:lnTo>
                <a:lnTo>
                  <a:pt x="452437" y="0"/>
                </a:lnTo>
              </a:path>
            </a:pathLst>
          </a:custGeom>
          <a:noFill/>
          <a:ln w="12700" cap="flat" cmpd="sng" algn="ctr">
            <a:noFill/>
            <a:prstDash val="solid"/>
            <a:round/>
            <a:headEnd type="none" w="med" len="med"/>
            <a:tailEnd type="none" w="med" len="med"/>
          </a:ln>
          <a:effectLst/>
        </p:spPr>
        <p:txBody>
          <a:bodyPr rtlCol="0" anchor="ctr"/>
          <a:lstStyle/>
          <a:p>
            <a:pPr algn="ctr"/>
            <a:endParaRPr lang="en-US" sz="1200"/>
          </a:p>
        </p:txBody>
      </p:sp>
      <p:sp>
        <p:nvSpPr>
          <p:cNvPr id="46" name="Rectangle 45">
            <a:extLst>
              <a:ext uri="{FF2B5EF4-FFF2-40B4-BE49-F238E27FC236}">
                <a16:creationId xmlns:a16="http://schemas.microsoft.com/office/drawing/2014/main" id="{25C957C7-D08D-878E-F86B-9D5BDA50D4E8}"/>
              </a:ext>
            </a:extLst>
          </p:cNvPr>
          <p:cNvSpPr/>
          <p:nvPr/>
        </p:nvSpPr>
        <p:spPr>
          <a:xfrm>
            <a:off x="3923594" y="4284655"/>
            <a:ext cx="557274" cy="3429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RAN</a:t>
            </a:r>
            <a:r>
              <a:rPr lang="en-US" sz="1050" dirty="0">
                <a:solidFill>
                  <a:schemeClr val="tx1"/>
                </a:solidFill>
              </a:rPr>
              <a:t>2</a:t>
            </a:r>
          </a:p>
        </p:txBody>
      </p:sp>
      <p:sp>
        <p:nvSpPr>
          <p:cNvPr id="47" name="Rectangle 46">
            <a:extLst>
              <a:ext uri="{FF2B5EF4-FFF2-40B4-BE49-F238E27FC236}">
                <a16:creationId xmlns:a16="http://schemas.microsoft.com/office/drawing/2014/main" id="{06C70DEB-B250-F358-20C2-B7381CCDD5AB}"/>
              </a:ext>
            </a:extLst>
          </p:cNvPr>
          <p:cNvSpPr/>
          <p:nvPr/>
        </p:nvSpPr>
        <p:spPr>
          <a:xfrm>
            <a:off x="4890879" y="4284655"/>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hu-HU" sz="1050" dirty="0">
                <a:solidFill>
                  <a:schemeClr val="tx1"/>
                </a:solidFill>
              </a:rPr>
              <a:t>UPF</a:t>
            </a:r>
            <a:r>
              <a:rPr lang="en-US" sz="1050" dirty="0">
                <a:solidFill>
                  <a:schemeClr val="tx1"/>
                </a:solidFill>
              </a:rPr>
              <a:t>2</a:t>
            </a:r>
          </a:p>
        </p:txBody>
      </p:sp>
      <p:sp>
        <p:nvSpPr>
          <p:cNvPr id="48" name="Rectangle 47">
            <a:extLst>
              <a:ext uri="{FF2B5EF4-FFF2-40B4-BE49-F238E27FC236}">
                <a16:creationId xmlns:a16="http://schemas.microsoft.com/office/drawing/2014/main" id="{D48ED3B3-8192-FD45-23B3-5AD75E64DE47}"/>
              </a:ext>
            </a:extLst>
          </p:cNvPr>
          <p:cNvSpPr/>
          <p:nvPr/>
        </p:nvSpPr>
        <p:spPr>
          <a:xfrm>
            <a:off x="5742560" y="3984536"/>
            <a:ext cx="557274" cy="346970"/>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PREOF</a:t>
            </a:r>
          </a:p>
        </p:txBody>
      </p:sp>
      <p:cxnSp>
        <p:nvCxnSpPr>
          <p:cNvPr id="49" name="Straight Connector 48">
            <a:extLst>
              <a:ext uri="{FF2B5EF4-FFF2-40B4-BE49-F238E27FC236}">
                <a16:creationId xmlns:a16="http://schemas.microsoft.com/office/drawing/2014/main" id="{D9A3FE5F-9F15-6146-E79C-D002D8C9CE1F}"/>
              </a:ext>
            </a:extLst>
          </p:cNvPr>
          <p:cNvCxnSpPr>
            <a:cxnSpLocks/>
            <a:stCxn id="48" idx="1"/>
            <a:endCxn id="47" idx="3"/>
          </p:cNvCxnSpPr>
          <p:nvPr/>
        </p:nvCxnSpPr>
        <p:spPr>
          <a:xfrm flipH="1">
            <a:off x="5448154" y="4158022"/>
            <a:ext cx="294407" cy="3001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A0E1DE66-AA66-A570-E2D0-7211F33DF05B}"/>
              </a:ext>
            </a:extLst>
          </p:cNvPr>
          <p:cNvCxnSpPr>
            <a:cxnSpLocks/>
            <a:stCxn id="47" idx="1"/>
            <a:endCxn id="46" idx="3"/>
          </p:cNvCxnSpPr>
          <p:nvPr/>
        </p:nvCxnSpPr>
        <p:spPr>
          <a:xfrm flipH="1" flipV="1">
            <a:off x="4480870" y="4456106"/>
            <a:ext cx="410011" cy="2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27D51B48-37CD-6D10-3922-61302BF23791}"/>
              </a:ext>
            </a:extLst>
          </p:cNvPr>
          <p:cNvCxnSpPr>
            <a:cxnSpLocks/>
            <a:stCxn id="46" idx="1"/>
            <a:endCxn id="37" idx="3"/>
          </p:cNvCxnSpPr>
          <p:nvPr/>
        </p:nvCxnSpPr>
        <p:spPr>
          <a:xfrm flipH="1" flipV="1">
            <a:off x="3469183" y="4203909"/>
            <a:ext cx="454412" cy="2521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Freeform: Shape 51">
            <a:extLst>
              <a:ext uri="{FF2B5EF4-FFF2-40B4-BE49-F238E27FC236}">
                <a16:creationId xmlns:a16="http://schemas.microsoft.com/office/drawing/2014/main" id="{E04A6967-087B-ECEF-A154-67E3D3ACBCEF}"/>
              </a:ext>
            </a:extLst>
          </p:cNvPr>
          <p:cNvSpPr/>
          <p:nvPr/>
        </p:nvSpPr>
        <p:spPr bwMode="auto">
          <a:xfrm flipV="1">
            <a:off x="2850281" y="4265110"/>
            <a:ext cx="2931966" cy="342899"/>
          </a:xfrm>
          <a:custGeom>
            <a:avLst/>
            <a:gdLst>
              <a:gd name="connsiteX0" fmla="*/ 0 w 3157016"/>
              <a:gd name="connsiteY0" fmla="*/ 508310 h 508310"/>
              <a:gd name="connsiteX1" fmla="*/ 747538 w 3157016"/>
              <a:gd name="connsiteY1" fmla="*/ 67796 h 508310"/>
              <a:gd name="connsiteX2" fmla="*/ 2049057 w 3157016"/>
              <a:gd name="connsiteY2" fmla="*/ 41098 h 508310"/>
              <a:gd name="connsiteX3" fmla="*/ 3157016 w 3157016"/>
              <a:gd name="connsiteY3" fmla="*/ 454914 h 508310"/>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30135 h 530135"/>
              <a:gd name="connsiteX1" fmla="*/ 747538 w 3157016"/>
              <a:gd name="connsiteY1" fmla="*/ 89621 h 530135"/>
              <a:gd name="connsiteX2" fmla="*/ 2442849 w 3157016"/>
              <a:gd name="connsiteY2" fmla="*/ 56248 h 530135"/>
              <a:gd name="connsiteX3" fmla="*/ 3157016 w 3157016"/>
              <a:gd name="connsiteY3" fmla="*/ 476739 h 530135"/>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536916 h 537006"/>
              <a:gd name="connsiteX1" fmla="*/ 1499810 w 3909288"/>
              <a:gd name="connsiteY1" fmla="*/ 89917 h 537006"/>
              <a:gd name="connsiteX2" fmla="*/ 3195121 w 3909288"/>
              <a:gd name="connsiteY2" fmla="*/ 56544 h 537006"/>
              <a:gd name="connsiteX3" fmla="*/ 3909288 w 3909288"/>
              <a:gd name="connsiteY3" fmla="*/ 477035 h 537006"/>
            </a:gdLst>
            <a:ahLst/>
            <a:cxnLst>
              <a:cxn ang="0">
                <a:pos x="connsiteX0" y="connsiteY0"/>
              </a:cxn>
              <a:cxn ang="0">
                <a:pos x="connsiteX1" y="connsiteY1"/>
              </a:cxn>
              <a:cxn ang="0">
                <a:pos x="connsiteX2" y="connsiteY2"/>
              </a:cxn>
              <a:cxn ang="0">
                <a:pos x="connsiteX3" y="connsiteY3"/>
              </a:cxn>
            </a:cxnLst>
            <a:rect l="l" t="t" r="r" b="b"/>
            <a:pathLst>
              <a:path w="3909288" h="537006">
                <a:moveTo>
                  <a:pt x="0" y="536916"/>
                </a:moveTo>
                <a:cubicBezTo>
                  <a:pt x="909891" y="543661"/>
                  <a:pt x="967290" y="169979"/>
                  <a:pt x="1499810" y="89917"/>
                </a:cubicBezTo>
                <a:cubicBezTo>
                  <a:pt x="2032330" y="9855"/>
                  <a:pt x="2800215" y="-48023"/>
                  <a:pt x="3195121" y="56544"/>
                </a:cubicBezTo>
                <a:cubicBezTo>
                  <a:pt x="3623399" y="167785"/>
                  <a:pt x="3556098" y="302387"/>
                  <a:pt x="3909288" y="477035"/>
                </a:cubicBezTo>
              </a:path>
            </a:pathLst>
          </a:custGeom>
          <a:noFill/>
          <a:ln w="38100" cap="flat" cmpd="sng" algn="ctr">
            <a:solidFill>
              <a:schemeClr val="accent2">
                <a:lumMod val="50000"/>
              </a:schemeClr>
            </a:solidFill>
            <a:prstDash val="solid"/>
            <a:round/>
            <a:headEnd type="none" w="med" len="med"/>
            <a:tailEnd type="none" w="med" len="med"/>
          </a:ln>
          <a:effectLst/>
        </p:spPr>
        <p:txBody>
          <a:bodyPr rtlCol="0" anchor="ctr"/>
          <a:lstStyle/>
          <a:p>
            <a:pPr algn="ctr"/>
            <a:endParaRPr lang="en-US" sz="750"/>
          </a:p>
        </p:txBody>
      </p:sp>
      <p:cxnSp>
        <p:nvCxnSpPr>
          <p:cNvPr id="53" name="Straight Connector 52">
            <a:extLst>
              <a:ext uri="{FF2B5EF4-FFF2-40B4-BE49-F238E27FC236}">
                <a16:creationId xmlns:a16="http://schemas.microsoft.com/office/drawing/2014/main" id="{CBA898CA-8D62-D971-E39C-B70260367E4D}"/>
              </a:ext>
            </a:extLst>
          </p:cNvPr>
          <p:cNvCxnSpPr>
            <a:cxnSpLocks/>
            <a:endCxn id="48" idx="3"/>
          </p:cNvCxnSpPr>
          <p:nvPr/>
        </p:nvCxnSpPr>
        <p:spPr>
          <a:xfrm flipH="1" flipV="1">
            <a:off x="6299835" y="4158021"/>
            <a:ext cx="206837" cy="40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8CBE4FD1-2D21-6805-247E-1612B4655615}"/>
              </a:ext>
            </a:extLst>
          </p:cNvPr>
          <p:cNvSpPr/>
          <p:nvPr/>
        </p:nvSpPr>
        <p:spPr>
          <a:xfrm>
            <a:off x="2352426" y="4030423"/>
            <a:ext cx="557274" cy="346970"/>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PREOF</a:t>
            </a:r>
          </a:p>
        </p:txBody>
      </p:sp>
      <p:sp>
        <p:nvSpPr>
          <p:cNvPr id="55" name="Rectangle 54">
            <a:extLst>
              <a:ext uri="{FF2B5EF4-FFF2-40B4-BE49-F238E27FC236}">
                <a16:creationId xmlns:a16="http://schemas.microsoft.com/office/drawing/2014/main" id="{A9C7F7F2-C651-F7D5-D580-E52F8EDBBFAD}"/>
              </a:ext>
            </a:extLst>
          </p:cNvPr>
          <p:cNvSpPr/>
          <p:nvPr/>
        </p:nvSpPr>
        <p:spPr bwMode="auto">
          <a:xfrm>
            <a:off x="2909701" y="2627684"/>
            <a:ext cx="3525513" cy="2261010"/>
          </a:xfrm>
          <a:prstGeom prst="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54000" tIns="27000" rIns="54864" bIns="27432" numCol="1" spcCol="0" rtlCol="0" fromWordArt="0" anchor="t" anchorCtr="0" forceAA="0" compatLnSpc="1">
            <a:prstTxWarp prst="textNoShape">
              <a:avLst/>
            </a:prstTxWarp>
            <a:noAutofit/>
          </a:bodyPr>
          <a:lstStyle/>
          <a:p>
            <a:pPr>
              <a:spcBef>
                <a:spcPts val="600"/>
              </a:spcBef>
            </a:pPr>
            <a:r>
              <a:rPr lang="en-US" sz="750" dirty="0">
                <a:latin typeface="+mn-lt"/>
              </a:rPr>
              <a:t>5GS</a:t>
            </a:r>
          </a:p>
        </p:txBody>
      </p:sp>
      <p:sp>
        <p:nvSpPr>
          <p:cNvPr id="56" name="Freeform: Shape 55">
            <a:extLst>
              <a:ext uri="{FF2B5EF4-FFF2-40B4-BE49-F238E27FC236}">
                <a16:creationId xmlns:a16="http://schemas.microsoft.com/office/drawing/2014/main" id="{E0544ED6-3158-B70E-28E3-8B4D17A50AB7}"/>
              </a:ext>
            </a:extLst>
          </p:cNvPr>
          <p:cNvSpPr/>
          <p:nvPr/>
        </p:nvSpPr>
        <p:spPr bwMode="auto">
          <a:xfrm>
            <a:off x="2909701" y="3814936"/>
            <a:ext cx="2872547" cy="331250"/>
          </a:xfrm>
          <a:custGeom>
            <a:avLst/>
            <a:gdLst>
              <a:gd name="connsiteX0" fmla="*/ 0 w 3157016"/>
              <a:gd name="connsiteY0" fmla="*/ 508310 h 508310"/>
              <a:gd name="connsiteX1" fmla="*/ 747538 w 3157016"/>
              <a:gd name="connsiteY1" fmla="*/ 67796 h 508310"/>
              <a:gd name="connsiteX2" fmla="*/ 2049057 w 3157016"/>
              <a:gd name="connsiteY2" fmla="*/ 41098 h 508310"/>
              <a:gd name="connsiteX3" fmla="*/ 3157016 w 3157016"/>
              <a:gd name="connsiteY3" fmla="*/ 454914 h 508310"/>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30135 h 530135"/>
              <a:gd name="connsiteX1" fmla="*/ 747538 w 3157016"/>
              <a:gd name="connsiteY1" fmla="*/ 89621 h 530135"/>
              <a:gd name="connsiteX2" fmla="*/ 2442849 w 3157016"/>
              <a:gd name="connsiteY2" fmla="*/ 56248 h 530135"/>
              <a:gd name="connsiteX3" fmla="*/ 3157016 w 3157016"/>
              <a:gd name="connsiteY3" fmla="*/ 476739 h 530135"/>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536916 h 537006"/>
              <a:gd name="connsiteX1" fmla="*/ 1499810 w 3909288"/>
              <a:gd name="connsiteY1" fmla="*/ 89917 h 537006"/>
              <a:gd name="connsiteX2" fmla="*/ 3195121 w 3909288"/>
              <a:gd name="connsiteY2" fmla="*/ 56544 h 537006"/>
              <a:gd name="connsiteX3" fmla="*/ 3909288 w 3909288"/>
              <a:gd name="connsiteY3" fmla="*/ 477035 h 537006"/>
            </a:gdLst>
            <a:ahLst/>
            <a:cxnLst>
              <a:cxn ang="0">
                <a:pos x="connsiteX0" y="connsiteY0"/>
              </a:cxn>
              <a:cxn ang="0">
                <a:pos x="connsiteX1" y="connsiteY1"/>
              </a:cxn>
              <a:cxn ang="0">
                <a:pos x="connsiteX2" y="connsiteY2"/>
              </a:cxn>
              <a:cxn ang="0">
                <a:pos x="connsiteX3" y="connsiteY3"/>
              </a:cxn>
            </a:cxnLst>
            <a:rect l="l" t="t" r="r" b="b"/>
            <a:pathLst>
              <a:path w="3909288" h="537006">
                <a:moveTo>
                  <a:pt x="0" y="536916"/>
                </a:moveTo>
                <a:cubicBezTo>
                  <a:pt x="909891" y="543661"/>
                  <a:pt x="967290" y="169979"/>
                  <a:pt x="1499810" y="89917"/>
                </a:cubicBezTo>
                <a:cubicBezTo>
                  <a:pt x="2032330" y="9855"/>
                  <a:pt x="2800215" y="-48023"/>
                  <a:pt x="3195121" y="56544"/>
                </a:cubicBezTo>
                <a:cubicBezTo>
                  <a:pt x="3623399" y="167785"/>
                  <a:pt x="3556098" y="302387"/>
                  <a:pt x="3909288" y="477035"/>
                </a:cubicBezTo>
              </a:path>
            </a:pathLst>
          </a:custGeom>
          <a:noFill/>
          <a:ln w="38100" cap="flat" cmpd="sng" algn="ctr">
            <a:solidFill>
              <a:schemeClr val="accent1">
                <a:lumMod val="50000"/>
              </a:schemeClr>
            </a:solidFill>
            <a:prstDash val="solid"/>
            <a:round/>
            <a:headEnd type="none" w="med" len="med"/>
            <a:tailEnd type="none" w="med" len="med"/>
          </a:ln>
          <a:effectLst/>
        </p:spPr>
        <p:txBody>
          <a:bodyPr rtlCol="0" anchor="ctr"/>
          <a:lstStyle/>
          <a:p>
            <a:pPr algn="ctr"/>
            <a:endParaRPr lang="en-US" sz="750"/>
          </a:p>
        </p:txBody>
      </p:sp>
      <p:cxnSp>
        <p:nvCxnSpPr>
          <p:cNvPr id="57" name="Connector: Elbow 56">
            <a:extLst>
              <a:ext uri="{FF2B5EF4-FFF2-40B4-BE49-F238E27FC236}">
                <a16:creationId xmlns:a16="http://schemas.microsoft.com/office/drawing/2014/main" id="{71252EC3-83ED-25E6-69A3-E8E316F36F27}"/>
              </a:ext>
            </a:extLst>
          </p:cNvPr>
          <p:cNvCxnSpPr>
            <a:stCxn id="41" idx="1"/>
            <a:endCxn id="54" idx="0"/>
          </p:cNvCxnSpPr>
          <p:nvPr/>
        </p:nvCxnSpPr>
        <p:spPr bwMode="auto">
          <a:xfrm rot="10800000" flipV="1">
            <a:off x="2631064" y="3087882"/>
            <a:ext cx="2084996" cy="942543"/>
          </a:xfrm>
          <a:prstGeom prst="bentConnector2">
            <a:avLst/>
          </a:prstGeom>
          <a:solidFill>
            <a:schemeClr val="accent1"/>
          </a:solidFill>
          <a:ln w="12700" cap="flat" cmpd="sng" algn="ctr">
            <a:solidFill>
              <a:schemeClr val="tx1"/>
            </a:solidFill>
            <a:prstDash val="dash"/>
            <a:round/>
            <a:headEnd type="none" w="med" len="med"/>
            <a:tailEnd type="none"/>
          </a:ln>
          <a:effectLst/>
        </p:spPr>
      </p:cxnSp>
      <p:cxnSp>
        <p:nvCxnSpPr>
          <p:cNvPr id="58" name="Connector: Elbow 57">
            <a:extLst>
              <a:ext uri="{FF2B5EF4-FFF2-40B4-BE49-F238E27FC236}">
                <a16:creationId xmlns:a16="http://schemas.microsoft.com/office/drawing/2014/main" id="{5289E5A6-A0DA-0FCF-CF31-45EAF734D436}"/>
              </a:ext>
            </a:extLst>
          </p:cNvPr>
          <p:cNvCxnSpPr>
            <a:cxnSpLocks/>
            <a:stCxn id="41" idx="3"/>
            <a:endCxn id="48" idx="0"/>
          </p:cNvCxnSpPr>
          <p:nvPr/>
        </p:nvCxnSpPr>
        <p:spPr bwMode="auto">
          <a:xfrm>
            <a:off x="5660923" y="3087881"/>
            <a:ext cx="360274" cy="896656"/>
          </a:xfrm>
          <a:prstGeom prst="bentConnector2">
            <a:avLst/>
          </a:prstGeom>
          <a:solidFill>
            <a:schemeClr val="accent1"/>
          </a:solidFill>
          <a:ln w="12700" cap="flat" cmpd="sng" algn="ctr">
            <a:solidFill>
              <a:schemeClr val="tx1"/>
            </a:solidFill>
            <a:prstDash val="dash"/>
            <a:round/>
            <a:headEnd type="none" w="med" len="med"/>
            <a:tailEnd type="none"/>
          </a:ln>
          <a:effectLst/>
        </p:spPr>
      </p:cxnSp>
    </p:spTree>
    <p:custDataLst>
      <p:custData r:id="rId1"/>
      <p:custData r:id="rId2"/>
    </p:custDataLst>
    <p:extLst>
      <p:ext uri="{BB962C8B-B14F-4D97-AF65-F5344CB8AC3E}">
        <p14:creationId xmlns:p14="http://schemas.microsoft.com/office/powerpoint/2010/main" val="3687387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a:xfrm>
            <a:off x="1796828" y="964550"/>
            <a:ext cx="8235378" cy="810816"/>
          </a:xfrm>
        </p:spPr>
        <p:txBody>
          <a:bodyPr/>
          <a:lstStyle/>
          <a:p>
            <a:r>
              <a:rPr lang="en-US" dirty="0"/>
              <a:t>5GS IP service layer support for DetNet - Example 3</a:t>
            </a:r>
          </a:p>
        </p:txBody>
      </p:sp>
      <p:sp>
        <p:nvSpPr>
          <p:cNvPr id="114" name="Content Placeholder 10">
            <a:extLst>
              <a:ext uri="{FF2B5EF4-FFF2-40B4-BE49-F238E27FC236}">
                <a16:creationId xmlns:a16="http://schemas.microsoft.com/office/drawing/2014/main" id="{3EF59DD2-E485-5E7E-DAD3-1397CE9A10AB}"/>
              </a:ext>
            </a:extLst>
          </p:cNvPr>
          <p:cNvSpPr>
            <a:spLocks noGrp="1"/>
          </p:cNvSpPr>
          <p:nvPr>
            <p:ph sz="quarter" idx="10"/>
          </p:nvPr>
        </p:nvSpPr>
        <p:spPr>
          <a:xfrm>
            <a:off x="6774615" y="1658186"/>
            <a:ext cx="3623903" cy="3877031"/>
          </a:xfrm>
        </p:spPr>
        <p:txBody>
          <a:bodyPr/>
          <a:lstStyle/>
          <a:p>
            <a:pPr lvl="1"/>
            <a:endParaRPr lang="en-US" sz="1200" dirty="0"/>
          </a:p>
          <a:p>
            <a:endParaRPr lang="en-US" sz="1200" dirty="0"/>
          </a:p>
        </p:txBody>
      </p:sp>
      <p:sp>
        <p:nvSpPr>
          <p:cNvPr id="38" name="Content Placeholder 10">
            <a:extLst>
              <a:ext uri="{FF2B5EF4-FFF2-40B4-BE49-F238E27FC236}">
                <a16:creationId xmlns:a16="http://schemas.microsoft.com/office/drawing/2014/main" id="{4844EF6D-2873-D5B3-07B9-61053F181DF6}"/>
              </a:ext>
            </a:extLst>
          </p:cNvPr>
          <p:cNvSpPr txBox="1">
            <a:spLocks/>
          </p:cNvSpPr>
          <p:nvPr/>
        </p:nvSpPr>
        <p:spPr>
          <a:xfrm>
            <a:off x="7099699" y="2186748"/>
            <a:ext cx="3413119" cy="3462769"/>
          </a:xfrm>
          <a:prstGeom prst="rect">
            <a:avLst/>
          </a:prstGeom>
        </p:spPr>
        <p:txBody>
          <a:bodyPr vert="horz" lIns="54000" tIns="27000" rIns="54000" bIns="27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r>
              <a:rPr lang="en-US" sz="1600" dirty="0"/>
              <a:t>Redundant 5GS path </a:t>
            </a:r>
            <a:r>
              <a:rPr lang="hu-HU" sz="1600" dirty="0" err="1"/>
              <a:t>using</a:t>
            </a:r>
            <a:r>
              <a:rPr lang="hu-HU" sz="1600" dirty="0"/>
              <a:t> </a:t>
            </a:r>
            <a:r>
              <a:rPr lang="en-US" sz="1600" dirty="0"/>
              <a:t>2 UEs</a:t>
            </a:r>
          </a:p>
          <a:p>
            <a:r>
              <a:rPr lang="en-US" sz="1600" dirty="0"/>
              <a:t>External DetNet controller </a:t>
            </a:r>
            <a:endParaRPr lang="hu-HU" sz="1600" dirty="0"/>
          </a:p>
          <a:p>
            <a:r>
              <a:rPr lang="en-US" sz="1600" dirty="0"/>
              <a:t>Redundancy can be extended e2e, PREOF possible outside of 5GS</a:t>
            </a:r>
            <a:endParaRPr lang="en-US" sz="1400" dirty="0"/>
          </a:p>
          <a:p>
            <a:pPr lvl="1"/>
            <a:endParaRPr lang="en-US" sz="1200" dirty="0"/>
          </a:p>
          <a:p>
            <a:endParaRPr lang="en-US" sz="1200" dirty="0"/>
          </a:p>
        </p:txBody>
      </p:sp>
      <p:sp>
        <p:nvSpPr>
          <p:cNvPr id="2" name="Rectangle 1">
            <a:extLst>
              <a:ext uri="{FF2B5EF4-FFF2-40B4-BE49-F238E27FC236}">
                <a16:creationId xmlns:a16="http://schemas.microsoft.com/office/drawing/2014/main" id="{0F75C305-64E1-F007-98E8-15C4E78F2F9E}"/>
              </a:ext>
            </a:extLst>
          </p:cNvPr>
          <p:cNvSpPr/>
          <p:nvPr/>
        </p:nvSpPr>
        <p:spPr>
          <a:xfrm>
            <a:off x="2933471" y="4633701"/>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UE</a:t>
            </a:r>
            <a:r>
              <a:rPr lang="en-US" sz="1050" dirty="0">
                <a:solidFill>
                  <a:schemeClr val="tx1"/>
                </a:solidFill>
              </a:rPr>
              <a:t>2</a:t>
            </a:r>
          </a:p>
        </p:txBody>
      </p:sp>
      <p:sp>
        <p:nvSpPr>
          <p:cNvPr id="3" name="Rectangle 2">
            <a:extLst>
              <a:ext uri="{FF2B5EF4-FFF2-40B4-BE49-F238E27FC236}">
                <a16:creationId xmlns:a16="http://schemas.microsoft.com/office/drawing/2014/main" id="{02671DED-1ADB-4768-74D3-E9B5560D9B24}"/>
              </a:ext>
            </a:extLst>
          </p:cNvPr>
          <p:cNvSpPr/>
          <p:nvPr/>
        </p:nvSpPr>
        <p:spPr>
          <a:xfrm>
            <a:off x="2942677" y="4120017"/>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UE</a:t>
            </a:r>
            <a:r>
              <a:rPr lang="en-US" sz="1050" dirty="0">
                <a:solidFill>
                  <a:schemeClr val="tx1"/>
                </a:solidFill>
              </a:rPr>
              <a:t>1</a:t>
            </a:r>
          </a:p>
        </p:txBody>
      </p:sp>
      <p:sp>
        <p:nvSpPr>
          <p:cNvPr id="4" name="Rectangle 3">
            <a:extLst>
              <a:ext uri="{FF2B5EF4-FFF2-40B4-BE49-F238E27FC236}">
                <a16:creationId xmlns:a16="http://schemas.microsoft.com/office/drawing/2014/main" id="{2C47C4FF-DB7C-D569-7901-8F6ECFBFE997}"/>
              </a:ext>
            </a:extLst>
          </p:cNvPr>
          <p:cNvSpPr/>
          <p:nvPr/>
        </p:nvSpPr>
        <p:spPr>
          <a:xfrm>
            <a:off x="3917906" y="4120018"/>
            <a:ext cx="557274" cy="3429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RAN</a:t>
            </a:r>
            <a:r>
              <a:rPr lang="en-US" sz="1050" dirty="0">
                <a:solidFill>
                  <a:schemeClr val="tx1"/>
                </a:solidFill>
              </a:rPr>
              <a:t>1</a:t>
            </a:r>
          </a:p>
        </p:txBody>
      </p:sp>
      <p:sp>
        <p:nvSpPr>
          <p:cNvPr id="5" name="Rectangle 4">
            <a:extLst>
              <a:ext uri="{FF2B5EF4-FFF2-40B4-BE49-F238E27FC236}">
                <a16:creationId xmlns:a16="http://schemas.microsoft.com/office/drawing/2014/main" id="{7EF469BD-A092-FF19-08E1-5687E6F548B5}"/>
              </a:ext>
            </a:extLst>
          </p:cNvPr>
          <p:cNvSpPr/>
          <p:nvPr/>
        </p:nvSpPr>
        <p:spPr>
          <a:xfrm>
            <a:off x="4890879" y="4120017"/>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hu-HU" sz="1050" dirty="0">
                <a:solidFill>
                  <a:schemeClr val="tx1"/>
                </a:solidFill>
              </a:rPr>
              <a:t>UPF</a:t>
            </a:r>
            <a:r>
              <a:rPr lang="en-US" sz="1050" dirty="0">
                <a:solidFill>
                  <a:schemeClr val="tx1"/>
                </a:solidFill>
              </a:rPr>
              <a:t>1</a:t>
            </a:r>
          </a:p>
        </p:txBody>
      </p:sp>
      <p:sp>
        <p:nvSpPr>
          <p:cNvPr id="6" name="Rectangle 5">
            <a:extLst>
              <a:ext uri="{FF2B5EF4-FFF2-40B4-BE49-F238E27FC236}">
                <a16:creationId xmlns:a16="http://schemas.microsoft.com/office/drawing/2014/main" id="{91BD6CC2-82C7-88E4-3538-0852C3CC35CF}"/>
              </a:ext>
            </a:extLst>
          </p:cNvPr>
          <p:cNvSpPr/>
          <p:nvPr/>
        </p:nvSpPr>
        <p:spPr>
          <a:xfrm>
            <a:off x="4697084" y="2186747"/>
            <a:ext cx="944864" cy="342900"/>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DetNet controller</a:t>
            </a:r>
          </a:p>
        </p:txBody>
      </p:sp>
      <p:cxnSp>
        <p:nvCxnSpPr>
          <p:cNvPr id="7" name="Straight Connector 6">
            <a:extLst>
              <a:ext uri="{FF2B5EF4-FFF2-40B4-BE49-F238E27FC236}">
                <a16:creationId xmlns:a16="http://schemas.microsoft.com/office/drawing/2014/main" id="{1B4EBF90-BDB0-4040-9A43-F6E12A5E221F}"/>
              </a:ext>
            </a:extLst>
          </p:cNvPr>
          <p:cNvCxnSpPr>
            <a:cxnSpLocks/>
            <a:stCxn id="4" idx="1"/>
            <a:endCxn id="3" idx="3"/>
          </p:cNvCxnSpPr>
          <p:nvPr/>
        </p:nvCxnSpPr>
        <p:spPr>
          <a:xfrm flipH="1">
            <a:off x="3499951" y="4291469"/>
            <a:ext cx="417956" cy="2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2AF0EBB-AFC1-14E5-1F69-783646E1E815}"/>
              </a:ext>
            </a:extLst>
          </p:cNvPr>
          <p:cNvCxnSpPr>
            <a:cxnSpLocks/>
            <a:stCxn id="5" idx="1"/>
            <a:endCxn id="4" idx="3"/>
          </p:cNvCxnSpPr>
          <p:nvPr/>
        </p:nvCxnSpPr>
        <p:spPr>
          <a:xfrm flipH="1" flipV="1">
            <a:off x="4475182" y="4291469"/>
            <a:ext cx="415699" cy="2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B97A9B4-C58F-207D-8D04-F9D0E77DC3EB}"/>
              </a:ext>
            </a:extLst>
          </p:cNvPr>
          <p:cNvCxnSpPr>
            <a:cxnSpLocks/>
            <a:stCxn id="14" idx="1"/>
            <a:endCxn id="5" idx="3"/>
          </p:cNvCxnSpPr>
          <p:nvPr/>
        </p:nvCxnSpPr>
        <p:spPr>
          <a:xfrm flipH="1" flipV="1">
            <a:off x="5448153" y="4293503"/>
            <a:ext cx="1124450" cy="1710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Freeform: Shape 10">
            <a:extLst>
              <a:ext uri="{FF2B5EF4-FFF2-40B4-BE49-F238E27FC236}">
                <a16:creationId xmlns:a16="http://schemas.microsoft.com/office/drawing/2014/main" id="{BFC8C7E2-E9C6-5D56-B1BC-FE19DD5C8F8D}"/>
              </a:ext>
            </a:extLst>
          </p:cNvPr>
          <p:cNvSpPr/>
          <p:nvPr/>
        </p:nvSpPr>
        <p:spPr bwMode="auto">
          <a:xfrm>
            <a:off x="4965336" y="4634554"/>
            <a:ext cx="365241" cy="240715"/>
          </a:xfrm>
          <a:custGeom>
            <a:avLst/>
            <a:gdLst>
              <a:gd name="connsiteX0" fmla="*/ 0 w 461962"/>
              <a:gd name="connsiteY0" fmla="*/ 0 h 295275"/>
              <a:gd name="connsiteX1" fmla="*/ 0 w 461962"/>
              <a:gd name="connsiteY1" fmla="*/ 290513 h 295275"/>
              <a:gd name="connsiteX2" fmla="*/ 461962 w 461962"/>
              <a:gd name="connsiteY2" fmla="*/ 295275 h 295275"/>
              <a:gd name="connsiteX3" fmla="*/ 452437 w 461962"/>
              <a:gd name="connsiteY3" fmla="*/ 0 h 295275"/>
              <a:gd name="connsiteX4" fmla="*/ 452437 w 461962"/>
              <a:gd name="connsiteY4" fmla="*/ 0 h 2952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962" h="295275">
                <a:moveTo>
                  <a:pt x="0" y="0"/>
                </a:moveTo>
                <a:lnTo>
                  <a:pt x="0" y="290513"/>
                </a:lnTo>
                <a:lnTo>
                  <a:pt x="461962" y="295275"/>
                </a:lnTo>
                <a:lnTo>
                  <a:pt x="452437" y="0"/>
                </a:lnTo>
                <a:lnTo>
                  <a:pt x="452437" y="0"/>
                </a:lnTo>
              </a:path>
            </a:pathLst>
          </a:custGeom>
          <a:noFill/>
          <a:ln w="12700" cap="flat" cmpd="sng" algn="ctr">
            <a:noFill/>
            <a:prstDash val="solid"/>
            <a:round/>
            <a:headEnd type="none" w="med" len="med"/>
            <a:tailEnd type="none" w="med" len="med"/>
          </a:ln>
          <a:effectLst/>
        </p:spPr>
        <p:txBody>
          <a:bodyPr rtlCol="0" anchor="ctr"/>
          <a:lstStyle/>
          <a:p>
            <a:pPr algn="ctr"/>
            <a:endParaRPr lang="en-US" sz="1200"/>
          </a:p>
        </p:txBody>
      </p:sp>
      <p:sp>
        <p:nvSpPr>
          <p:cNvPr id="12" name="Rectangle 11">
            <a:extLst>
              <a:ext uri="{FF2B5EF4-FFF2-40B4-BE49-F238E27FC236}">
                <a16:creationId xmlns:a16="http://schemas.microsoft.com/office/drawing/2014/main" id="{1F50B5D4-B656-11E3-1DD7-81058754E7E3}"/>
              </a:ext>
            </a:extLst>
          </p:cNvPr>
          <p:cNvSpPr/>
          <p:nvPr/>
        </p:nvSpPr>
        <p:spPr>
          <a:xfrm>
            <a:off x="3923594" y="4634553"/>
            <a:ext cx="557274" cy="3429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hu-HU" sz="1050" dirty="0">
                <a:solidFill>
                  <a:schemeClr val="tx1"/>
                </a:solidFill>
              </a:rPr>
              <a:t>RAN</a:t>
            </a:r>
            <a:r>
              <a:rPr lang="en-US" sz="1050" dirty="0">
                <a:solidFill>
                  <a:schemeClr val="tx1"/>
                </a:solidFill>
              </a:rPr>
              <a:t>2</a:t>
            </a:r>
          </a:p>
        </p:txBody>
      </p:sp>
      <p:sp>
        <p:nvSpPr>
          <p:cNvPr id="13" name="Rectangle 12">
            <a:extLst>
              <a:ext uri="{FF2B5EF4-FFF2-40B4-BE49-F238E27FC236}">
                <a16:creationId xmlns:a16="http://schemas.microsoft.com/office/drawing/2014/main" id="{2D47C926-1C89-34C6-D540-521D77CAA9DE}"/>
              </a:ext>
            </a:extLst>
          </p:cNvPr>
          <p:cNvSpPr/>
          <p:nvPr/>
        </p:nvSpPr>
        <p:spPr>
          <a:xfrm>
            <a:off x="4890879" y="4634553"/>
            <a:ext cx="557274" cy="3469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hu-HU" sz="1050" dirty="0">
                <a:solidFill>
                  <a:schemeClr val="tx1"/>
                </a:solidFill>
              </a:rPr>
              <a:t>UPF</a:t>
            </a:r>
            <a:r>
              <a:rPr lang="en-US" sz="1050" dirty="0">
                <a:solidFill>
                  <a:schemeClr val="tx1"/>
                </a:solidFill>
              </a:rPr>
              <a:t>2</a:t>
            </a:r>
          </a:p>
        </p:txBody>
      </p:sp>
      <p:sp>
        <p:nvSpPr>
          <p:cNvPr id="14" name="Rectangle 13">
            <a:extLst>
              <a:ext uri="{FF2B5EF4-FFF2-40B4-BE49-F238E27FC236}">
                <a16:creationId xmlns:a16="http://schemas.microsoft.com/office/drawing/2014/main" id="{0306A90A-973F-3295-D8BA-3ACF63086684}"/>
              </a:ext>
            </a:extLst>
          </p:cNvPr>
          <p:cNvSpPr/>
          <p:nvPr/>
        </p:nvSpPr>
        <p:spPr>
          <a:xfrm>
            <a:off x="6572603" y="4291098"/>
            <a:ext cx="557274" cy="346970"/>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PREOF</a:t>
            </a:r>
          </a:p>
        </p:txBody>
      </p:sp>
      <p:cxnSp>
        <p:nvCxnSpPr>
          <p:cNvPr id="15" name="Straight Connector 14">
            <a:extLst>
              <a:ext uri="{FF2B5EF4-FFF2-40B4-BE49-F238E27FC236}">
                <a16:creationId xmlns:a16="http://schemas.microsoft.com/office/drawing/2014/main" id="{368F5271-943C-455C-B5F0-8FD81B4FB315}"/>
              </a:ext>
            </a:extLst>
          </p:cNvPr>
          <p:cNvCxnSpPr>
            <a:cxnSpLocks/>
            <a:stCxn id="14" idx="1"/>
            <a:endCxn id="13" idx="3"/>
          </p:cNvCxnSpPr>
          <p:nvPr/>
        </p:nvCxnSpPr>
        <p:spPr>
          <a:xfrm flipH="1">
            <a:off x="5448153" y="4464584"/>
            <a:ext cx="1124450" cy="34345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6F71061-1308-DA84-B6FC-6F2E8A138BE7}"/>
              </a:ext>
            </a:extLst>
          </p:cNvPr>
          <p:cNvCxnSpPr>
            <a:cxnSpLocks/>
            <a:stCxn id="13" idx="1"/>
            <a:endCxn id="12" idx="3"/>
          </p:cNvCxnSpPr>
          <p:nvPr/>
        </p:nvCxnSpPr>
        <p:spPr>
          <a:xfrm flipH="1" flipV="1">
            <a:off x="4480870" y="4806004"/>
            <a:ext cx="410011" cy="2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15D0BED-7C5C-6849-66A3-CE37D719D43E}"/>
              </a:ext>
            </a:extLst>
          </p:cNvPr>
          <p:cNvCxnSpPr>
            <a:cxnSpLocks/>
            <a:stCxn id="12" idx="1"/>
            <a:endCxn id="2" idx="3"/>
          </p:cNvCxnSpPr>
          <p:nvPr/>
        </p:nvCxnSpPr>
        <p:spPr>
          <a:xfrm flipH="1">
            <a:off x="3490746" y="4806003"/>
            <a:ext cx="432849" cy="118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FBD3235-CB74-9E2B-5C87-EAED52233BC1}"/>
              </a:ext>
            </a:extLst>
          </p:cNvPr>
          <p:cNvCxnSpPr>
            <a:cxnSpLocks/>
            <a:endCxn id="14" idx="3"/>
          </p:cNvCxnSpPr>
          <p:nvPr/>
        </p:nvCxnSpPr>
        <p:spPr>
          <a:xfrm flipH="1" flipV="1">
            <a:off x="7129878" y="4464583"/>
            <a:ext cx="206837" cy="40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C0E2D83B-BE65-FBF9-417B-8A79084F3C6F}"/>
              </a:ext>
            </a:extLst>
          </p:cNvPr>
          <p:cNvSpPr/>
          <p:nvPr/>
        </p:nvSpPr>
        <p:spPr>
          <a:xfrm>
            <a:off x="1565648" y="4376632"/>
            <a:ext cx="557274" cy="366521"/>
          </a:xfrm>
          <a:prstGeom prst="rect">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PREOF</a:t>
            </a:r>
          </a:p>
        </p:txBody>
      </p:sp>
      <p:sp>
        <p:nvSpPr>
          <p:cNvPr id="20" name="Rectangle 19">
            <a:extLst>
              <a:ext uri="{FF2B5EF4-FFF2-40B4-BE49-F238E27FC236}">
                <a16:creationId xmlns:a16="http://schemas.microsoft.com/office/drawing/2014/main" id="{5AA1B740-3B06-BD4A-A2E1-03446A4279BB}"/>
              </a:ext>
            </a:extLst>
          </p:cNvPr>
          <p:cNvSpPr/>
          <p:nvPr/>
        </p:nvSpPr>
        <p:spPr bwMode="auto">
          <a:xfrm>
            <a:off x="2759412" y="2977582"/>
            <a:ext cx="3093070" cy="2261010"/>
          </a:xfrm>
          <a:prstGeom prst="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54000" tIns="27000" rIns="54864" bIns="27432" numCol="1" spcCol="0" rtlCol="0" fromWordArt="0" anchor="t" anchorCtr="0" forceAA="0" compatLnSpc="1">
            <a:prstTxWarp prst="textNoShape">
              <a:avLst/>
            </a:prstTxWarp>
            <a:noAutofit/>
          </a:bodyPr>
          <a:lstStyle/>
          <a:p>
            <a:pPr>
              <a:spcBef>
                <a:spcPts val="600"/>
              </a:spcBef>
            </a:pPr>
            <a:r>
              <a:rPr lang="en-US" sz="750" dirty="0">
                <a:latin typeface="+mn-lt"/>
              </a:rPr>
              <a:t>5GS</a:t>
            </a:r>
          </a:p>
        </p:txBody>
      </p:sp>
      <p:sp>
        <p:nvSpPr>
          <p:cNvPr id="21" name="Freeform: Shape 20">
            <a:extLst>
              <a:ext uri="{FF2B5EF4-FFF2-40B4-BE49-F238E27FC236}">
                <a16:creationId xmlns:a16="http://schemas.microsoft.com/office/drawing/2014/main" id="{2C6B36F1-BC81-D8B8-FE09-187DD6D3D7B3}"/>
              </a:ext>
            </a:extLst>
          </p:cNvPr>
          <p:cNvSpPr/>
          <p:nvPr/>
        </p:nvSpPr>
        <p:spPr bwMode="auto">
          <a:xfrm>
            <a:off x="2136351" y="4181502"/>
            <a:ext cx="4467884" cy="343709"/>
          </a:xfrm>
          <a:custGeom>
            <a:avLst/>
            <a:gdLst>
              <a:gd name="connsiteX0" fmla="*/ 0 w 3157016"/>
              <a:gd name="connsiteY0" fmla="*/ 508310 h 508310"/>
              <a:gd name="connsiteX1" fmla="*/ 747538 w 3157016"/>
              <a:gd name="connsiteY1" fmla="*/ 67796 h 508310"/>
              <a:gd name="connsiteX2" fmla="*/ 2049057 w 3157016"/>
              <a:gd name="connsiteY2" fmla="*/ 41098 h 508310"/>
              <a:gd name="connsiteX3" fmla="*/ 3157016 w 3157016"/>
              <a:gd name="connsiteY3" fmla="*/ 454914 h 508310"/>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30135 h 530135"/>
              <a:gd name="connsiteX1" fmla="*/ 747538 w 3157016"/>
              <a:gd name="connsiteY1" fmla="*/ 89621 h 530135"/>
              <a:gd name="connsiteX2" fmla="*/ 2442849 w 3157016"/>
              <a:gd name="connsiteY2" fmla="*/ 56248 h 530135"/>
              <a:gd name="connsiteX3" fmla="*/ 3157016 w 3157016"/>
              <a:gd name="connsiteY3" fmla="*/ 476739 h 530135"/>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536916 h 537006"/>
              <a:gd name="connsiteX1" fmla="*/ 1499810 w 3909288"/>
              <a:gd name="connsiteY1" fmla="*/ 89917 h 537006"/>
              <a:gd name="connsiteX2" fmla="*/ 3195121 w 3909288"/>
              <a:gd name="connsiteY2" fmla="*/ 56544 h 537006"/>
              <a:gd name="connsiteX3" fmla="*/ 3909288 w 3909288"/>
              <a:gd name="connsiteY3" fmla="*/ 477035 h 537006"/>
              <a:gd name="connsiteX0" fmla="*/ 0 w 4961749"/>
              <a:gd name="connsiteY0" fmla="*/ 586437 h 586518"/>
              <a:gd name="connsiteX1" fmla="*/ 2552271 w 4961749"/>
              <a:gd name="connsiteY1" fmla="*/ 92127 h 586518"/>
              <a:gd name="connsiteX2" fmla="*/ 4247582 w 4961749"/>
              <a:gd name="connsiteY2" fmla="*/ 58754 h 586518"/>
              <a:gd name="connsiteX3" fmla="*/ 4961749 w 4961749"/>
              <a:gd name="connsiteY3" fmla="*/ 479245 h 586518"/>
              <a:gd name="connsiteX0" fmla="*/ 0 w 4961749"/>
              <a:gd name="connsiteY0" fmla="*/ 586438 h 586438"/>
              <a:gd name="connsiteX1" fmla="*/ 2552271 w 4961749"/>
              <a:gd name="connsiteY1" fmla="*/ 92128 h 586438"/>
              <a:gd name="connsiteX2" fmla="*/ 4247582 w 4961749"/>
              <a:gd name="connsiteY2" fmla="*/ 58755 h 586438"/>
              <a:gd name="connsiteX3" fmla="*/ 4961749 w 4961749"/>
              <a:gd name="connsiteY3" fmla="*/ 479246 h 586438"/>
              <a:gd name="connsiteX0" fmla="*/ 0 w 4961749"/>
              <a:gd name="connsiteY0" fmla="*/ 527683 h 527683"/>
              <a:gd name="connsiteX1" fmla="*/ 4247582 w 4961749"/>
              <a:gd name="connsiteY1" fmla="*/ 0 h 527683"/>
              <a:gd name="connsiteX2" fmla="*/ 4961749 w 4961749"/>
              <a:gd name="connsiteY2" fmla="*/ 420491 h 527683"/>
              <a:gd name="connsiteX0" fmla="*/ 0 w 4961749"/>
              <a:gd name="connsiteY0" fmla="*/ 528617 h 528617"/>
              <a:gd name="connsiteX1" fmla="*/ 1490000 w 4961749"/>
              <a:gd name="connsiteY1" fmla="*/ 314214 h 528617"/>
              <a:gd name="connsiteX2" fmla="*/ 4247582 w 4961749"/>
              <a:gd name="connsiteY2" fmla="*/ 934 h 528617"/>
              <a:gd name="connsiteX3" fmla="*/ 4961749 w 4961749"/>
              <a:gd name="connsiteY3" fmla="*/ 421425 h 528617"/>
              <a:gd name="connsiteX0" fmla="*/ 0 w 4961749"/>
              <a:gd name="connsiteY0" fmla="*/ 557204 h 557204"/>
              <a:gd name="connsiteX1" fmla="*/ 1463524 w 4961749"/>
              <a:gd name="connsiteY1" fmla="*/ 51055 h 557204"/>
              <a:gd name="connsiteX2" fmla="*/ 4247582 w 4961749"/>
              <a:gd name="connsiteY2" fmla="*/ 29521 h 557204"/>
              <a:gd name="connsiteX3" fmla="*/ 4961749 w 4961749"/>
              <a:gd name="connsiteY3" fmla="*/ 450012 h 557204"/>
              <a:gd name="connsiteX0" fmla="*/ 0 w 6497416"/>
              <a:gd name="connsiteY0" fmla="*/ 557205 h 557205"/>
              <a:gd name="connsiteX1" fmla="*/ 1463524 w 6497416"/>
              <a:gd name="connsiteY1" fmla="*/ 51056 h 557205"/>
              <a:gd name="connsiteX2" fmla="*/ 4247582 w 6497416"/>
              <a:gd name="connsiteY2" fmla="*/ 29522 h 557205"/>
              <a:gd name="connsiteX3" fmla="*/ 6497416 w 6497416"/>
              <a:gd name="connsiteY3" fmla="*/ 410589 h 557205"/>
              <a:gd name="connsiteX0" fmla="*/ 0 w 6497416"/>
              <a:gd name="connsiteY0" fmla="*/ 557205 h 557205"/>
              <a:gd name="connsiteX1" fmla="*/ 1463524 w 6497416"/>
              <a:gd name="connsiteY1" fmla="*/ 51056 h 557205"/>
              <a:gd name="connsiteX2" fmla="*/ 4247582 w 6497416"/>
              <a:gd name="connsiteY2" fmla="*/ 29522 h 557205"/>
              <a:gd name="connsiteX3" fmla="*/ 6497416 w 6497416"/>
              <a:gd name="connsiteY3" fmla="*/ 410589 h 557205"/>
              <a:gd name="connsiteX0" fmla="*/ 0 w 6497416"/>
              <a:gd name="connsiteY0" fmla="*/ 557205 h 557205"/>
              <a:gd name="connsiteX1" fmla="*/ 1463524 w 6497416"/>
              <a:gd name="connsiteY1" fmla="*/ 51056 h 557205"/>
              <a:gd name="connsiteX2" fmla="*/ 4247582 w 6497416"/>
              <a:gd name="connsiteY2" fmla="*/ 29522 h 557205"/>
              <a:gd name="connsiteX3" fmla="*/ 6497416 w 6497416"/>
              <a:gd name="connsiteY3" fmla="*/ 410589 h 557205"/>
              <a:gd name="connsiteX0" fmla="*/ 0 w 6080404"/>
              <a:gd name="connsiteY0" fmla="*/ 557205 h 557205"/>
              <a:gd name="connsiteX1" fmla="*/ 1463524 w 6080404"/>
              <a:gd name="connsiteY1" fmla="*/ 51056 h 557205"/>
              <a:gd name="connsiteX2" fmla="*/ 4247582 w 6080404"/>
              <a:gd name="connsiteY2" fmla="*/ 29522 h 557205"/>
              <a:gd name="connsiteX3" fmla="*/ 6080404 w 6080404"/>
              <a:gd name="connsiteY3" fmla="*/ 339624 h 557205"/>
            </a:gdLst>
            <a:ahLst/>
            <a:cxnLst>
              <a:cxn ang="0">
                <a:pos x="connsiteX0" y="connsiteY0"/>
              </a:cxn>
              <a:cxn ang="0">
                <a:pos x="connsiteX1" y="connsiteY1"/>
              </a:cxn>
              <a:cxn ang="0">
                <a:pos x="connsiteX2" y="connsiteY2"/>
              </a:cxn>
              <a:cxn ang="0">
                <a:pos x="connsiteX3" y="connsiteY3"/>
              </a:cxn>
            </a:cxnLst>
            <a:rect l="l" t="t" r="r" b="b"/>
            <a:pathLst>
              <a:path w="6080404" h="557205">
                <a:moveTo>
                  <a:pt x="0" y="557205"/>
                </a:moveTo>
                <a:cubicBezTo>
                  <a:pt x="248333" y="521471"/>
                  <a:pt x="755594" y="139003"/>
                  <a:pt x="1463524" y="51056"/>
                </a:cubicBezTo>
                <a:cubicBezTo>
                  <a:pt x="2171454" y="-36891"/>
                  <a:pt x="3668957" y="11654"/>
                  <a:pt x="4247582" y="29522"/>
                </a:cubicBezTo>
                <a:cubicBezTo>
                  <a:pt x="4814864" y="69798"/>
                  <a:pt x="5230770" y="172861"/>
                  <a:pt x="6080404" y="339624"/>
                </a:cubicBezTo>
              </a:path>
            </a:pathLst>
          </a:custGeom>
          <a:noFill/>
          <a:ln w="38100" cap="flat" cmpd="sng" algn="ctr">
            <a:solidFill>
              <a:schemeClr val="accent1">
                <a:lumMod val="50000"/>
              </a:schemeClr>
            </a:solidFill>
            <a:prstDash val="solid"/>
            <a:round/>
            <a:headEnd type="none" w="med" len="med"/>
            <a:tailEnd type="none" w="med" len="med"/>
          </a:ln>
          <a:effectLst/>
        </p:spPr>
        <p:txBody>
          <a:bodyPr rtlCol="0" anchor="ctr"/>
          <a:lstStyle/>
          <a:p>
            <a:pPr algn="ctr"/>
            <a:endParaRPr lang="en-US" sz="750" dirty="0"/>
          </a:p>
        </p:txBody>
      </p:sp>
      <p:cxnSp>
        <p:nvCxnSpPr>
          <p:cNvPr id="22" name="Connector: Elbow 21">
            <a:extLst>
              <a:ext uri="{FF2B5EF4-FFF2-40B4-BE49-F238E27FC236}">
                <a16:creationId xmlns:a16="http://schemas.microsoft.com/office/drawing/2014/main" id="{9F51F272-4DCE-013C-3C48-D64611B81A96}"/>
              </a:ext>
            </a:extLst>
          </p:cNvPr>
          <p:cNvCxnSpPr>
            <a:cxnSpLocks/>
            <a:stCxn id="6" idx="1"/>
            <a:endCxn id="19" idx="0"/>
          </p:cNvCxnSpPr>
          <p:nvPr/>
        </p:nvCxnSpPr>
        <p:spPr bwMode="auto">
          <a:xfrm rot="10800000" flipV="1">
            <a:off x="1844286" y="2358198"/>
            <a:ext cx="2852800" cy="2018435"/>
          </a:xfrm>
          <a:prstGeom prst="bentConnector2">
            <a:avLst/>
          </a:prstGeom>
          <a:solidFill>
            <a:schemeClr val="accent1"/>
          </a:solidFill>
          <a:ln w="12700" cap="flat" cmpd="sng" algn="ctr">
            <a:solidFill>
              <a:schemeClr val="tx1"/>
            </a:solidFill>
            <a:prstDash val="dash"/>
            <a:round/>
            <a:headEnd type="none" w="med" len="med"/>
            <a:tailEnd type="none"/>
          </a:ln>
          <a:effectLst/>
        </p:spPr>
      </p:cxnSp>
      <p:cxnSp>
        <p:nvCxnSpPr>
          <p:cNvPr id="23" name="Connector: Elbow 22">
            <a:extLst>
              <a:ext uri="{FF2B5EF4-FFF2-40B4-BE49-F238E27FC236}">
                <a16:creationId xmlns:a16="http://schemas.microsoft.com/office/drawing/2014/main" id="{99A7D509-FDAC-38FF-4D41-11B36650B176}"/>
              </a:ext>
            </a:extLst>
          </p:cNvPr>
          <p:cNvCxnSpPr>
            <a:cxnSpLocks/>
            <a:stCxn id="6" idx="3"/>
            <a:endCxn id="14" idx="0"/>
          </p:cNvCxnSpPr>
          <p:nvPr/>
        </p:nvCxnSpPr>
        <p:spPr bwMode="auto">
          <a:xfrm>
            <a:off x="5641948" y="2358197"/>
            <a:ext cx="1209292" cy="1932902"/>
          </a:xfrm>
          <a:prstGeom prst="bentConnector2">
            <a:avLst/>
          </a:prstGeom>
          <a:solidFill>
            <a:schemeClr val="accent1"/>
          </a:solidFill>
          <a:ln w="12700" cap="flat" cmpd="sng" algn="ctr">
            <a:solidFill>
              <a:schemeClr val="tx1"/>
            </a:solidFill>
            <a:prstDash val="dash"/>
            <a:round/>
            <a:headEnd type="none" w="med" len="med"/>
            <a:tailEnd type="none"/>
          </a:ln>
          <a:effectLst/>
        </p:spPr>
      </p:cxnSp>
      <p:cxnSp>
        <p:nvCxnSpPr>
          <p:cNvPr id="24" name="Straight Connector 23">
            <a:extLst>
              <a:ext uri="{FF2B5EF4-FFF2-40B4-BE49-F238E27FC236}">
                <a16:creationId xmlns:a16="http://schemas.microsoft.com/office/drawing/2014/main" id="{21C82EBB-5041-6F58-54B9-555B27B40905}"/>
              </a:ext>
            </a:extLst>
          </p:cNvPr>
          <p:cNvCxnSpPr>
            <a:cxnSpLocks/>
            <a:stCxn id="3" idx="1"/>
            <a:endCxn id="19" idx="3"/>
          </p:cNvCxnSpPr>
          <p:nvPr/>
        </p:nvCxnSpPr>
        <p:spPr>
          <a:xfrm flipH="1">
            <a:off x="2122923" y="4293502"/>
            <a:ext cx="819755" cy="2663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285B286-33F1-34E5-BE66-9B3BA7A240F4}"/>
              </a:ext>
            </a:extLst>
          </p:cNvPr>
          <p:cNvCxnSpPr>
            <a:cxnSpLocks/>
            <a:stCxn id="2" idx="1"/>
            <a:endCxn id="19" idx="3"/>
          </p:cNvCxnSpPr>
          <p:nvPr/>
        </p:nvCxnSpPr>
        <p:spPr>
          <a:xfrm flipH="1" flipV="1">
            <a:off x="2122922" y="4559893"/>
            <a:ext cx="810550" cy="247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Freeform: Shape 25">
            <a:extLst>
              <a:ext uri="{FF2B5EF4-FFF2-40B4-BE49-F238E27FC236}">
                <a16:creationId xmlns:a16="http://schemas.microsoft.com/office/drawing/2014/main" id="{4E0811AC-03A5-9DFA-288D-35F63D49871C}"/>
              </a:ext>
            </a:extLst>
          </p:cNvPr>
          <p:cNvSpPr/>
          <p:nvPr/>
        </p:nvSpPr>
        <p:spPr bwMode="auto">
          <a:xfrm flipV="1">
            <a:off x="2122921" y="4555493"/>
            <a:ext cx="4438700" cy="363678"/>
          </a:xfrm>
          <a:custGeom>
            <a:avLst/>
            <a:gdLst>
              <a:gd name="connsiteX0" fmla="*/ 0 w 3157016"/>
              <a:gd name="connsiteY0" fmla="*/ 508310 h 508310"/>
              <a:gd name="connsiteX1" fmla="*/ 747538 w 3157016"/>
              <a:gd name="connsiteY1" fmla="*/ 67796 h 508310"/>
              <a:gd name="connsiteX2" fmla="*/ 2049057 w 3157016"/>
              <a:gd name="connsiteY2" fmla="*/ 41098 h 508310"/>
              <a:gd name="connsiteX3" fmla="*/ 3157016 w 3157016"/>
              <a:gd name="connsiteY3" fmla="*/ 454914 h 508310"/>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12782 h 512782"/>
              <a:gd name="connsiteX1" fmla="*/ 747538 w 3157016"/>
              <a:gd name="connsiteY1" fmla="*/ 72268 h 512782"/>
              <a:gd name="connsiteX2" fmla="*/ 2442849 w 3157016"/>
              <a:gd name="connsiteY2" fmla="*/ 38895 h 512782"/>
              <a:gd name="connsiteX3" fmla="*/ 3157016 w 3157016"/>
              <a:gd name="connsiteY3" fmla="*/ 459386 h 512782"/>
              <a:gd name="connsiteX0" fmla="*/ 0 w 3157016"/>
              <a:gd name="connsiteY0" fmla="*/ 530135 h 530135"/>
              <a:gd name="connsiteX1" fmla="*/ 747538 w 3157016"/>
              <a:gd name="connsiteY1" fmla="*/ 89621 h 530135"/>
              <a:gd name="connsiteX2" fmla="*/ 2442849 w 3157016"/>
              <a:gd name="connsiteY2" fmla="*/ 56248 h 530135"/>
              <a:gd name="connsiteX3" fmla="*/ 3157016 w 3157016"/>
              <a:gd name="connsiteY3" fmla="*/ 476739 h 530135"/>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435380 h 472776"/>
              <a:gd name="connsiteX1" fmla="*/ 1499810 w 3909288"/>
              <a:gd name="connsiteY1" fmla="*/ 85658 h 472776"/>
              <a:gd name="connsiteX2" fmla="*/ 3195121 w 3909288"/>
              <a:gd name="connsiteY2" fmla="*/ 52285 h 472776"/>
              <a:gd name="connsiteX3" fmla="*/ 3909288 w 3909288"/>
              <a:gd name="connsiteY3" fmla="*/ 472776 h 472776"/>
              <a:gd name="connsiteX0" fmla="*/ 0 w 3909288"/>
              <a:gd name="connsiteY0" fmla="*/ 536916 h 537006"/>
              <a:gd name="connsiteX1" fmla="*/ 1499810 w 3909288"/>
              <a:gd name="connsiteY1" fmla="*/ 89917 h 537006"/>
              <a:gd name="connsiteX2" fmla="*/ 3195121 w 3909288"/>
              <a:gd name="connsiteY2" fmla="*/ 56544 h 537006"/>
              <a:gd name="connsiteX3" fmla="*/ 3909288 w 3909288"/>
              <a:gd name="connsiteY3" fmla="*/ 477035 h 537006"/>
              <a:gd name="connsiteX0" fmla="*/ 0 w 4961749"/>
              <a:gd name="connsiteY0" fmla="*/ 586437 h 586518"/>
              <a:gd name="connsiteX1" fmla="*/ 2552271 w 4961749"/>
              <a:gd name="connsiteY1" fmla="*/ 92127 h 586518"/>
              <a:gd name="connsiteX2" fmla="*/ 4247582 w 4961749"/>
              <a:gd name="connsiteY2" fmla="*/ 58754 h 586518"/>
              <a:gd name="connsiteX3" fmla="*/ 4961749 w 4961749"/>
              <a:gd name="connsiteY3" fmla="*/ 479245 h 586518"/>
              <a:gd name="connsiteX0" fmla="*/ 0 w 4961749"/>
              <a:gd name="connsiteY0" fmla="*/ 586438 h 586438"/>
              <a:gd name="connsiteX1" fmla="*/ 2552271 w 4961749"/>
              <a:gd name="connsiteY1" fmla="*/ 92128 h 586438"/>
              <a:gd name="connsiteX2" fmla="*/ 4247582 w 4961749"/>
              <a:gd name="connsiteY2" fmla="*/ 58755 h 586438"/>
              <a:gd name="connsiteX3" fmla="*/ 4961749 w 4961749"/>
              <a:gd name="connsiteY3" fmla="*/ 479246 h 586438"/>
              <a:gd name="connsiteX0" fmla="*/ 0 w 4961749"/>
              <a:gd name="connsiteY0" fmla="*/ 527683 h 527683"/>
              <a:gd name="connsiteX1" fmla="*/ 4247582 w 4961749"/>
              <a:gd name="connsiteY1" fmla="*/ 0 h 527683"/>
              <a:gd name="connsiteX2" fmla="*/ 4961749 w 4961749"/>
              <a:gd name="connsiteY2" fmla="*/ 420491 h 527683"/>
              <a:gd name="connsiteX0" fmla="*/ 0 w 4961749"/>
              <a:gd name="connsiteY0" fmla="*/ 528617 h 528617"/>
              <a:gd name="connsiteX1" fmla="*/ 1490000 w 4961749"/>
              <a:gd name="connsiteY1" fmla="*/ 314214 h 528617"/>
              <a:gd name="connsiteX2" fmla="*/ 4247582 w 4961749"/>
              <a:gd name="connsiteY2" fmla="*/ 934 h 528617"/>
              <a:gd name="connsiteX3" fmla="*/ 4961749 w 4961749"/>
              <a:gd name="connsiteY3" fmla="*/ 421425 h 528617"/>
              <a:gd name="connsiteX0" fmla="*/ 0 w 4961749"/>
              <a:gd name="connsiteY0" fmla="*/ 557204 h 557204"/>
              <a:gd name="connsiteX1" fmla="*/ 1463524 w 4961749"/>
              <a:gd name="connsiteY1" fmla="*/ 51055 h 557204"/>
              <a:gd name="connsiteX2" fmla="*/ 4247582 w 4961749"/>
              <a:gd name="connsiteY2" fmla="*/ 29521 h 557204"/>
              <a:gd name="connsiteX3" fmla="*/ 4961749 w 4961749"/>
              <a:gd name="connsiteY3" fmla="*/ 450012 h 557204"/>
              <a:gd name="connsiteX0" fmla="*/ 0 w 6497416"/>
              <a:gd name="connsiteY0" fmla="*/ 557205 h 557205"/>
              <a:gd name="connsiteX1" fmla="*/ 1463524 w 6497416"/>
              <a:gd name="connsiteY1" fmla="*/ 51056 h 557205"/>
              <a:gd name="connsiteX2" fmla="*/ 4247582 w 6497416"/>
              <a:gd name="connsiteY2" fmla="*/ 29522 h 557205"/>
              <a:gd name="connsiteX3" fmla="*/ 6497416 w 6497416"/>
              <a:gd name="connsiteY3" fmla="*/ 410589 h 557205"/>
              <a:gd name="connsiteX0" fmla="*/ 0 w 6497416"/>
              <a:gd name="connsiteY0" fmla="*/ 557205 h 557205"/>
              <a:gd name="connsiteX1" fmla="*/ 1463524 w 6497416"/>
              <a:gd name="connsiteY1" fmla="*/ 51056 h 557205"/>
              <a:gd name="connsiteX2" fmla="*/ 4247582 w 6497416"/>
              <a:gd name="connsiteY2" fmla="*/ 29522 h 557205"/>
              <a:gd name="connsiteX3" fmla="*/ 6497416 w 6497416"/>
              <a:gd name="connsiteY3" fmla="*/ 410589 h 557205"/>
              <a:gd name="connsiteX0" fmla="*/ 0 w 6497416"/>
              <a:gd name="connsiteY0" fmla="*/ 557205 h 557205"/>
              <a:gd name="connsiteX1" fmla="*/ 1463524 w 6497416"/>
              <a:gd name="connsiteY1" fmla="*/ 51056 h 557205"/>
              <a:gd name="connsiteX2" fmla="*/ 4247582 w 6497416"/>
              <a:gd name="connsiteY2" fmla="*/ 29522 h 557205"/>
              <a:gd name="connsiteX3" fmla="*/ 6497416 w 6497416"/>
              <a:gd name="connsiteY3" fmla="*/ 410589 h 557205"/>
              <a:gd name="connsiteX0" fmla="*/ 0 w 6080404"/>
              <a:gd name="connsiteY0" fmla="*/ 557205 h 557205"/>
              <a:gd name="connsiteX1" fmla="*/ 1463524 w 6080404"/>
              <a:gd name="connsiteY1" fmla="*/ 51056 h 557205"/>
              <a:gd name="connsiteX2" fmla="*/ 4247582 w 6080404"/>
              <a:gd name="connsiteY2" fmla="*/ 29522 h 557205"/>
              <a:gd name="connsiteX3" fmla="*/ 6080404 w 6080404"/>
              <a:gd name="connsiteY3" fmla="*/ 339624 h 557205"/>
              <a:gd name="connsiteX0" fmla="*/ 0 w 6040688"/>
              <a:gd name="connsiteY0" fmla="*/ 557205 h 654969"/>
              <a:gd name="connsiteX1" fmla="*/ 1463524 w 6040688"/>
              <a:gd name="connsiteY1" fmla="*/ 51056 h 654969"/>
              <a:gd name="connsiteX2" fmla="*/ 4247582 w 6040688"/>
              <a:gd name="connsiteY2" fmla="*/ 29522 h 654969"/>
              <a:gd name="connsiteX3" fmla="*/ 6040688 w 6040688"/>
              <a:gd name="connsiteY3" fmla="*/ 654969 h 654969"/>
              <a:gd name="connsiteX0" fmla="*/ 0 w 6040688"/>
              <a:gd name="connsiteY0" fmla="*/ 557205 h 654969"/>
              <a:gd name="connsiteX1" fmla="*/ 1463524 w 6040688"/>
              <a:gd name="connsiteY1" fmla="*/ 51056 h 654969"/>
              <a:gd name="connsiteX2" fmla="*/ 4247582 w 6040688"/>
              <a:gd name="connsiteY2" fmla="*/ 29522 h 654969"/>
              <a:gd name="connsiteX3" fmla="*/ 6040688 w 6040688"/>
              <a:gd name="connsiteY3" fmla="*/ 654969 h 654969"/>
            </a:gdLst>
            <a:ahLst/>
            <a:cxnLst>
              <a:cxn ang="0">
                <a:pos x="connsiteX0" y="connsiteY0"/>
              </a:cxn>
              <a:cxn ang="0">
                <a:pos x="connsiteX1" y="connsiteY1"/>
              </a:cxn>
              <a:cxn ang="0">
                <a:pos x="connsiteX2" y="connsiteY2"/>
              </a:cxn>
              <a:cxn ang="0">
                <a:pos x="connsiteX3" y="connsiteY3"/>
              </a:cxn>
            </a:cxnLst>
            <a:rect l="l" t="t" r="r" b="b"/>
            <a:pathLst>
              <a:path w="6040688" h="654969">
                <a:moveTo>
                  <a:pt x="0" y="557205"/>
                </a:moveTo>
                <a:cubicBezTo>
                  <a:pt x="248333" y="521471"/>
                  <a:pt x="755594" y="139003"/>
                  <a:pt x="1463524" y="51056"/>
                </a:cubicBezTo>
                <a:cubicBezTo>
                  <a:pt x="2171454" y="-36891"/>
                  <a:pt x="3668957" y="11654"/>
                  <a:pt x="4247582" y="29522"/>
                </a:cubicBezTo>
                <a:cubicBezTo>
                  <a:pt x="4814864" y="69798"/>
                  <a:pt x="5230770" y="365572"/>
                  <a:pt x="6040688" y="654969"/>
                </a:cubicBezTo>
              </a:path>
            </a:pathLst>
          </a:custGeom>
          <a:noFill/>
          <a:ln w="38100" cap="flat" cmpd="sng" algn="ctr">
            <a:solidFill>
              <a:schemeClr val="accent2">
                <a:lumMod val="50000"/>
              </a:schemeClr>
            </a:solidFill>
            <a:prstDash val="solid"/>
            <a:round/>
            <a:headEnd type="none" w="med" len="med"/>
            <a:tailEnd type="none" w="med" len="med"/>
          </a:ln>
          <a:effectLst/>
        </p:spPr>
        <p:txBody>
          <a:bodyPr rtlCol="0" anchor="ctr"/>
          <a:lstStyle/>
          <a:p>
            <a:pPr algn="ctr"/>
            <a:endParaRPr lang="en-US" sz="750" dirty="0"/>
          </a:p>
        </p:txBody>
      </p:sp>
    </p:spTree>
    <p:custDataLst>
      <p:custData r:id="rId1"/>
      <p:custData r:id="rId2"/>
    </p:custDataLst>
    <p:extLst>
      <p:ext uri="{BB962C8B-B14F-4D97-AF65-F5344CB8AC3E}">
        <p14:creationId xmlns:p14="http://schemas.microsoft.com/office/powerpoint/2010/main" val="791358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5449E-08B6-928E-E38D-7B31BF2C2423}"/>
              </a:ext>
            </a:extLst>
          </p:cNvPr>
          <p:cNvSpPr>
            <a:spLocks noGrp="1"/>
          </p:cNvSpPr>
          <p:nvPr>
            <p:ph type="title"/>
          </p:nvPr>
        </p:nvSpPr>
        <p:spPr/>
        <p:txBody>
          <a:bodyPr/>
          <a:lstStyle/>
          <a:p>
            <a:r>
              <a:rPr lang="en-US" dirty="0"/>
              <a:t>User </a:t>
            </a:r>
            <a:r>
              <a:rPr lang="en-US"/>
              <a:t>plane redundancy for IP: </a:t>
            </a:r>
            <a:r>
              <a:rPr lang="en-US" dirty="0"/>
              <a:t>Summary</a:t>
            </a:r>
          </a:p>
        </p:txBody>
      </p:sp>
      <p:sp>
        <p:nvSpPr>
          <p:cNvPr id="3" name="Content Placeholder 2">
            <a:extLst>
              <a:ext uri="{FF2B5EF4-FFF2-40B4-BE49-F238E27FC236}">
                <a16:creationId xmlns:a16="http://schemas.microsoft.com/office/drawing/2014/main" id="{72CE41EA-37B4-A7F0-A059-E33AC6E22DE4}"/>
              </a:ext>
            </a:extLst>
          </p:cNvPr>
          <p:cNvSpPr>
            <a:spLocks noGrp="1"/>
          </p:cNvSpPr>
          <p:nvPr>
            <p:ph sz="quarter" idx="10"/>
          </p:nvPr>
        </p:nvSpPr>
        <p:spPr>
          <a:xfrm>
            <a:off x="1883570" y="1623528"/>
            <a:ext cx="8424863" cy="3651987"/>
          </a:xfrm>
        </p:spPr>
        <p:txBody>
          <a:bodyPr/>
          <a:lstStyle/>
          <a:p>
            <a:r>
              <a:rPr lang="en-US" sz="2000" dirty="0"/>
              <a:t>Rel-18 DetNet limited to forwarding sub-layer</a:t>
            </a:r>
          </a:p>
          <a:p>
            <a:r>
              <a:rPr lang="en-US" sz="2000" dirty="0"/>
              <a:t>Rel-19 DetNet possible to extend to IP service sub-layer to provide redundancy</a:t>
            </a:r>
          </a:p>
          <a:p>
            <a:r>
              <a:rPr lang="en-US" sz="2000" dirty="0"/>
              <a:t>Flexible framework proposed to integrate with industrial/critical applications:</a:t>
            </a:r>
          </a:p>
          <a:p>
            <a:pPr lvl="1"/>
            <a:r>
              <a:rPr lang="en-US" sz="1800" dirty="0"/>
              <a:t>DetNet controller may be outside o</a:t>
            </a:r>
            <a:r>
              <a:rPr lang="hu-HU" sz="1800" dirty="0"/>
              <a:t>f</a:t>
            </a:r>
            <a:r>
              <a:rPr lang="en-US" sz="1800" dirty="0"/>
              <a:t> 5GS, or integrated into 5GS for operator self-contained solution</a:t>
            </a:r>
          </a:p>
          <a:p>
            <a:pPr lvl="1"/>
            <a:r>
              <a:rPr lang="en-US" sz="1800" dirty="0"/>
              <a:t>PREOF functionality may reside within 5GS, or outside</a:t>
            </a:r>
          </a:p>
          <a:p>
            <a:pPr lvl="1"/>
            <a:r>
              <a:rPr lang="en-US" sz="1800" dirty="0"/>
              <a:t>3GPP redundant paths possible with multiple UEs or using dual connectivity</a:t>
            </a:r>
          </a:p>
          <a:p>
            <a:pPr lvl="1"/>
            <a:endParaRPr lang="en-US" sz="1800" dirty="0"/>
          </a:p>
          <a:p>
            <a:pPr lvl="1"/>
            <a:endParaRPr lang="en-US" sz="1800" dirty="0"/>
          </a:p>
        </p:txBody>
      </p:sp>
      <p:sp>
        <p:nvSpPr>
          <p:cNvPr id="4" name="Rectangle 3">
            <a:extLst>
              <a:ext uri="{FF2B5EF4-FFF2-40B4-BE49-F238E27FC236}">
                <a16:creationId xmlns:a16="http://schemas.microsoft.com/office/drawing/2014/main" id="{560052CD-B661-B3DD-5F24-2D26193EA740}"/>
              </a:ext>
            </a:extLst>
          </p:cNvPr>
          <p:cNvSpPr/>
          <p:nvPr/>
        </p:nvSpPr>
        <p:spPr bwMode="auto">
          <a:xfrm>
            <a:off x="1524000" y="5102898"/>
            <a:ext cx="9144000" cy="810816"/>
          </a:xfrm>
          <a:prstGeom prst="rect">
            <a:avLst/>
          </a:prstGeom>
          <a:solidFill>
            <a:schemeClr val="accent1">
              <a:lumMod val="7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54000" tIns="27000" rIns="54864" bIns="27432" numCol="1" spcCol="0" rtlCol="0" fromWordArt="0" anchor="ctr" anchorCtr="0" forceAA="0" compatLnSpc="1">
            <a:prstTxWarp prst="textNoShape">
              <a:avLst/>
            </a:prstTxWarp>
            <a:noAutofit/>
          </a:bodyPr>
          <a:lstStyle/>
          <a:p>
            <a:pPr algn="ctr">
              <a:spcBef>
                <a:spcPts val="600"/>
              </a:spcBef>
            </a:pPr>
            <a:r>
              <a:rPr lang="en-US" sz="2000" b="1" dirty="0">
                <a:solidFill>
                  <a:schemeClr val="bg1"/>
                </a:solidFill>
                <a:latin typeface="+mn-lt"/>
              </a:rPr>
              <a:t>Adds operator value to integrate 5GS to industrial deployments </a:t>
            </a:r>
            <a:br>
              <a:rPr lang="en-US" sz="2000" b="1" dirty="0">
                <a:solidFill>
                  <a:schemeClr val="bg1"/>
                </a:solidFill>
                <a:latin typeface="+mn-lt"/>
              </a:rPr>
            </a:br>
            <a:r>
              <a:rPr lang="en-US" sz="2000" b="1" dirty="0">
                <a:solidFill>
                  <a:schemeClr val="bg1"/>
                </a:solidFill>
                <a:latin typeface="+mn-lt"/>
              </a:rPr>
              <a:t>and provide 5GS redundancy as a service.</a:t>
            </a:r>
          </a:p>
        </p:txBody>
      </p:sp>
    </p:spTree>
    <p:extLst>
      <p:ext uri="{BB962C8B-B14F-4D97-AF65-F5344CB8AC3E}">
        <p14:creationId xmlns:p14="http://schemas.microsoft.com/office/powerpoint/2010/main" val="1242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14142"/>
            <a:ext cx="7886700" cy="1985027"/>
          </a:xfrm>
        </p:spPr>
        <p:txBody>
          <a:bodyPr/>
          <a:lstStyle/>
          <a:p>
            <a:pPr algn="ctr" eaLnBrk="1" hangingPunct="1"/>
            <a:r>
              <a:rPr lang="en-GB">
                <a:effectLst/>
                <a:latin typeface="+mn-lt"/>
                <a:ea typeface="SimSun" panose="02010600030101010101" pitchFamily="2" charset="-122"/>
              </a:rPr>
              <a:t>MASQUE for Enhanced Traffic Management</a:t>
            </a:r>
            <a:endParaRPr lang="en-GB" altLang="en-US">
              <a:latin typeface="+mn-lt"/>
            </a:endParaRP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MASQUE Specifications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0" indent="0" algn="l" rtl="0" fontAlgn="base">
              <a:buNone/>
            </a:pPr>
            <a:r>
              <a:rPr lang="en-US" sz="1600" b="1" i="0" u="none" strike="noStrike">
                <a:solidFill>
                  <a:srgbClr val="181818"/>
                </a:solidFill>
                <a:effectLst/>
              </a:rPr>
              <a:t>IETF MASQUE (</a:t>
            </a:r>
            <a:r>
              <a:rPr lang="en-GB" sz="1600" b="1" i="0" u="none" strike="noStrike">
                <a:solidFill>
                  <a:srgbClr val="181818"/>
                </a:solidFill>
                <a:effectLst/>
              </a:rPr>
              <a:t>Multiplexed Application Substrate over QUIC Encryption) WG </a:t>
            </a:r>
            <a:r>
              <a:rPr lang="en-GB" sz="1600" b="0" i="0" u="none" strike="noStrike">
                <a:solidFill>
                  <a:srgbClr val="181818"/>
                </a:solidFill>
                <a:effectLst/>
              </a:rPr>
              <a:t>was established in June 2020.</a:t>
            </a:r>
            <a:r>
              <a:rPr lang="en-US" sz="1600" b="0" i="0">
                <a:solidFill>
                  <a:srgbClr val="181818"/>
                </a:solidFill>
                <a:effectLst/>
              </a:rPr>
              <a:t>​</a:t>
            </a:r>
          </a:p>
          <a:p>
            <a:pPr algn="l" rtl="0" fontAlgn="base"/>
            <a:r>
              <a:rPr lang="en-US" sz="1600" b="0" i="0">
                <a:solidFill>
                  <a:srgbClr val="181818"/>
                </a:solidFill>
                <a:effectLst/>
              </a:rPr>
              <a:t>It was Chartered to specify secure proxy protocols and mechanisms based on QUIC.</a:t>
            </a:r>
          </a:p>
          <a:p>
            <a:pPr algn="l" rtl="0" fontAlgn="base"/>
            <a:r>
              <a:rPr lang="en-GB" sz="1600" b="0" i="0" u="none" strike="noStrike">
                <a:solidFill>
                  <a:srgbClr val="181818"/>
                </a:solidFill>
                <a:effectLst/>
              </a:rPr>
              <a:t>Main deliverables include so far:</a:t>
            </a:r>
            <a:r>
              <a:rPr lang="en-US" sz="1600" b="0" i="0">
                <a:solidFill>
                  <a:srgbClr val="181818"/>
                </a:solidFill>
                <a:effectLst/>
              </a:rPr>
              <a:t>​</a:t>
            </a:r>
          </a:p>
          <a:p>
            <a:pPr algn="l" rtl="0" fontAlgn="base">
              <a:buFont typeface="Arial" panose="020B0604020202020204" pitchFamily="34" charset="0"/>
              <a:buChar char="•"/>
            </a:pPr>
            <a:r>
              <a:rPr lang="en-US" sz="1600" b="0" i="0" u="sng" strike="noStrike">
                <a:solidFill>
                  <a:srgbClr val="0082F0"/>
                </a:solidFill>
                <a:effectLst/>
                <a:hlinkClick r:id="rId2"/>
              </a:rPr>
              <a:t>RFC 9297 - HTTP Datagrams and the Capsule Protocol (ietf.org)</a:t>
            </a:r>
            <a:r>
              <a:rPr lang="en-US" sz="1600" b="0" i="0">
                <a:solidFill>
                  <a:srgbClr val="181818"/>
                </a:solidFill>
                <a:effectLst/>
              </a:rPr>
              <a:t>​</a:t>
            </a:r>
          </a:p>
          <a:p>
            <a:pPr marL="0" indent="0">
              <a:buNone/>
            </a:pPr>
            <a:r>
              <a:rPr lang="en-US" sz="1600" b="0" i="0" u="none" strike="noStrike">
                <a:solidFill>
                  <a:srgbClr val="212529"/>
                </a:solidFill>
                <a:effectLst/>
              </a:rPr>
              <a:t>   Defines the concept of datagrams for HTTP. Primarily to be used for HTTP3 over QUIC with support for the datagrams. </a:t>
            </a:r>
            <a:r>
              <a:rPr lang="en-US" sz="1600" b="0" i="0">
                <a:solidFill>
                  <a:srgbClr val="212529"/>
                </a:solidFill>
                <a:effectLst/>
              </a:rPr>
              <a:t>​</a:t>
            </a:r>
            <a:endParaRPr lang="en-US" sz="1600" b="0" i="0">
              <a:solidFill>
                <a:srgbClr val="181818"/>
              </a:solidFill>
              <a:effectLst/>
            </a:endParaRPr>
          </a:p>
          <a:p>
            <a:pPr algn="l" rtl="0" fontAlgn="base">
              <a:buFont typeface="Arial" panose="020B0604020202020204" pitchFamily="34" charset="0"/>
              <a:buChar char="•"/>
            </a:pPr>
            <a:r>
              <a:rPr lang="en-US" sz="1600" b="0" i="0" u="sng" strike="noStrike">
                <a:solidFill>
                  <a:srgbClr val="0082F0"/>
                </a:solidFill>
                <a:effectLst/>
                <a:hlinkClick r:id="rId3"/>
              </a:rPr>
              <a:t>RFC 9298 - Proxying UDP in HTTP (ietf.org) </a:t>
            </a:r>
            <a:r>
              <a:rPr lang="en-US" sz="1600" b="0" i="0">
                <a:solidFill>
                  <a:srgbClr val="181818"/>
                </a:solidFill>
                <a:effectLst/>
              </a:rPr>
              <a:t>​</a:t>
            </a:r>
          </a:p>
          <a:p>
            <a:pPr marL="0" indent="0" algn="l" rtl="0" fontAlgn="base">
              <a:buNone/>
            </a:pPr>
            <a:r>
              <a:rPr lang="en-US" sz="1600" b="0" i="0" u="none" strike="noStrike">
                <a:solidFill>
                  <a:srgbClr val="212529"/>
                </a:solidFill>
                <a:effectLst/>
              </a:rPr>
              <a:t>   Extends HTTP with support for UDP proxying. It uses HTTP datagrams</a:t>
            </a:r>
            <a:r>
              <a:rPr lang="en-US" sz="1600" b="0" i="0">
                <a:solidFill>
                  <a:srgbClr val="212529"/>
                </a:solidFill>
                <a:effectLst/>
              </a:rPr>
              <a:t>​</a:t>
            </a:r>
            <a:endParaRPr lang="en-US" sz="1600" b="0" i="0">
              <a:solidFill>
                <a:srgbClr val="181818"/>
              </a:solidFill>
              <a:effectLst/>
            </a:endParaRPr>
          </a:p>
          <a:p>
            <a:pPr algn="l" rtl="0" fontAlgn="base"/>
            <a:r>
              <a:rPr lang="en-US" sz="1600" b="0" i="0" u="none" strike="noStrike">
                <a:solidFill>
                  <a:srgbClr val="181818"/>
                </a:solidFill>
                <a:effectLst/>
              </a:rPr>
              <a:t>Work ongoing and soon to become RFCs as well</a:t>
            </a:r>
            <a:r>
              <a:rPr lang="en-US" sz="1600" b="0" i="0">
                <a:solidFill>
                  <a:srgbClr val="181818"/>
                </a:solidFill>
                <a:effectLst/>
              </a:rPr>
              <a:t>​</a:t>
            </a:r>
          </a:p>
          <a:p>
            <a:pPr algn="l" rtl="0" fontAlgn="base">
              <a:buFont typeface="Arial" panose="020B0604020202020204" pitchFamily="34" charset="0"/>
              <a:buChar char="•"/>
            </a:pPr>
            <a:r>
              <a:rPr lang="en-US" sz="1600" b="0" i="0" u="sng" strike="noStrike">
                <a:solidFill>
                  <a:srgbClr val="0082F0"/>
                </a:solidFill>
                <a:effectLst/>
                <a:hlinkClick r:id="rId4"/>
              </a:rPr>
              <a:t>draft-ietf-masque-connect-ip-01</a:t>
            </a:r>
            <a:r>
              <a:rPr lang="en-US" sz="1600" b="0" i="0" u="none" strike="noStrike">
                <a:solidFill>
                  <a:srgbClr val="181818"/>
                </a:solidFill>
                <a:effectLst/>
              </a:rPr>
              <a:t> - </a:t>
            </a:r>
            <a:r>
              <a:rPr lang="en-US" sz="1600" b="0" i="0" u="none" strike="noStrike">
                <a:solidFill>
                  <a:srgbClr val="212529"/>
                </a:solidFill>
                <a:effectLst/>
              </a:rPr>
              <a:t> IP Proxying Support for HTTP </a:t>
            </a:r>
            <a:r>
              <a:rPr lang="en-US" sz="1600" b="0" i="0">
                <a:solidFill>
                  <a:srgbClr val="212529"/>
                </a:solidFill>
                <a:effectLst/>
              </a:rPr>
              <a:t>​</a:t>
            </a:r>
            <a:endParaRPr lang="en-US" sz="1600" b="0" i="0">
              <a:solidFill>
                <a:srgbClr val="181818"/>
              </a:solidFill>
              <a:effectLst/>
            </a:endParaRPr>
          </a:p>
          <a:p>
            <a:pPr marL="0" indent="0" algn="l" rtl="0" fontAlgn="base">
              <a:buNone/>
            </a:pPr>
            <a:r>
              <a:rPr lang="en-US" sz="1600" b="0" i="0" u="none" strike="noStrike">
                <a:solidFill>
                  <a:srgbClr val="212529"/>
                </a:solidFill>
                <a:effectLst/>
              </a:rPr>
              <a:t>    Extends HTTP with support for IP proxying</a:t>
            </a:r>
            <a:r>
              <a:rPr lang="en-GB" sz="1600" b="0" i="0">
                <a:solidFill>
                  <a:srgbClr val="212529"/>
                </a:solidFill>
                <a:effectLst/>
              </a:rPr>
              <a:t>​</a:t>
            </a:r>
            <a:endParaRPr lang="en-GB" sz="1600" b="0" i="0">
              <a:solidFill>
                <a:srgbClr val="181818"/>
              </a:solidFill>
              <a:effectLst/>
            </a:endParaRPr>
          </a:p>
          <a:p>
            <a:pPr marL="0" indent="0" algn="l" rtl="0" fontAlgn="base">
              <a:buNone/>
            </a:pPr>
            <a:endParaRPr lang="en-GB" sz="1600" b="0" i="0" u="none" strike="noStrike">
              <a:solidFill>
                <a:srgbClr val="181818"/>
              </a:solidFill>
              <a:effectLst/>
            </a:endParaRPr>
          </a:p>
          <a:p>
            <a:r>
              <a:rPr lang="en-GB" sz="1600">
                <a:solidFill>
                  <a:srgbClr val="181818"/>
                </a:solidFill>
              </a:rPr>
              <a:t>The MASQUE WG has been rechartered to focus on extensions to the base specifications. This allows the WG to work on extensions such as adding sequence numbers to HTTP datagrams (which will be used by ATSSS).</a:t>
            </a:r>
            <a:endParaRPr lang="en-US" sz="1600">
              <a:solidFill>
                <a:srgbClr val="181818"/>
              </a:solidFill>
            </a:endParaRPr>
          </a:p>
          <a:p>
            <a:pPr marL="0" marR="0" indent="0" hangingPunct="0">
              <a:spcBef>
                <a:spcPts val="0"/>
              </a:spcBef>
              <a:spcAft>
                <a:spcPts val="900"/>
              </a:spcAft>
            </a:pPr>
            <a:endParaRPr lang="en-US" sz="1600">
              <a:effectLst/>
              <a:ea typeface="SimSun" panose="02010600030101010101" pitchFamily="2" charset="-122"/>
            </a:endParaRPr>
          </a:p>
          <a:p>
            <a:pPr marL="342900" marR="0" lvl="0" indent="-342900" hangingPunct="0">
              <a:spcBef>
                <a:spcPts val="0"/>
              </a:spcBef>
              <a:spcAft>
                <a:spcPts val="900"/>
              </a:spcAft>
              <a:buFont typeface="Times New Roman" panose="02020603050405020304" pitchFamily="18" charset="0"/>
              <a:buChar char="-"/>
            </a:pPr>
            <a:endParaRPr lang="en-US" sz="1600">
              <a:effectLst/>
              <a:ea typeface="SimSun" panose="02010600030101010101" pitchFamily="2" charset="-122"/>
            </a:endParaRPr>
          </a:p>
          <a:p>
            <a:endParaRPr lang="en-US" altLang="en-US" sz="1600"/>
          </a:p>
          <a:p>
            <a:endParaRPr lang="en-US" altLang="en-US" sz="1600"/>
          </a:p>
          <a:p>
            <a:endParaRPr lang="en-US" altLang="en-US" sz="160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0" y="560387"/>
            <a:ext cx="10515600" cy="745899"/>
          </a:xfrm>
        </p:spPr>
        <p:txBody>
          <a:bodyPr/>
          <a:lstStyle/>
          <a:p>
            <a:r>
              <a:rPr lang="en-GB" altLang="en-US" dirty="0"/>
              <a:t>Outline: </a:t>
            </a:r>
            <a:r>
              <a:rPr lang="en-GB" altLang="en-US" sz="3600" dirty="0">
                <a:solidFill>
                  <a:srgbClr val="0000FF"/>
                </a:solidFill>
              </a:rPr>
              <a:t>SA2 Rel-19 package – A few Considerations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0" y="1771197"/>
            <a:ext cx="12028714" cy="4912632"/>
          </a:xfrm>
        </p:spPr>
        <p:txBody>
          <a:bodyPr/>
          <a:lstStyle/>
          <a:p>
            <a:r>
              <a:rPr lang="en-US" sz="1800" dirty="0"/>
              <a:t>Feature development for </a:t>
            </a:r>
            <a:r>
              <a:rPr lang="en-US" sz="1800" b="1" dirty="0"/>
              <a:t>Mobile Broadband </a:t>
            </a:r>
            <a:r>
              <a:rPr lang="en-US" sz="1800" dirty="0"/>
              <a:t>services</a:t>
            </a:r>
          </a:p>
          <a:p>
            <a:pPr lvl="1">
              <a:spcBef>
                <a:spcPts val="300"/>
              </a:spcBef>
            </a:pPr>
            <a:r>
              <a:rPr lang="en-US" sz="1800" i="1" dirty="0"/>
              <a:t>Adapting to meet new traffic patterns and application trends </a:t>
            </a:r>
          </a:p>
          <a:p>
            <a:r>
              <a:rPr lang="en-US" sz="1800" dirty="0"/>
              <a:t>Balanced support of features driven from deployments of different </a:t>
            </a:r>
            <a:r>
              <a:rPr lang="en-US" sz="1800" b="1" dirty="0"/>
              <a:t>verticals</a:t>
            </a:r>
          </a:p>
          <a:p>
            <a:r>
              <a:rPr lang="en-US" sz="1800" dirty="0"/>
              <a:t>Some of the features on the table depend very much on </a:t>
            </a:r>
            <a:r>
              <a:rPr lang="en-US" sz="1800" b="1" dirty="0"/>
              <a:t>RAN driven </a:t>
            </a:r>
            <a:r>
              <a:rPr lang="en-US" sz="1800" dirty="0"/>
              <a:t>specifications</a:t>
            </a:r>
          </a:p>
          <a:p>
            <a:r>
              <a:rPr lang="en-US" sz="1800" dirty="0"/>
              <a:t>Expectation that enhancements of features of earlier releases will be included in Rel-19</a:t>
            </a:r>
          </a:p>
          <a:p>
            <a:pPr lvl="1">
              <a:spcBef>
                <a:spcPts val="300"/>
              </a:spcBef>
            </a:pPr>
            <a:r>
              <a:rPr lang="en-US" sz="1800" i="1" dirty="0"/>
              <a:t>However, we should be very selective as pointed out by major operators about the need of market deployment &amp; feedback</a:t>
            </a:r>
          </a:p>
          <a:p>
            <a:r>
              <a:rPr lang="en-US" sz="1800" dirty="0"/>
              <a:t>Important to get market feed-back on important gaps of missing functionality (e.g. from 5G deployments).</a:t>
            </a:r>
          </a:p>
          <a:p>
            <a:pPr lvl="1">
              <a:spcBef>
                <a:spcPts val="300"/>
              </a:spcBef>
            </a:pPr>
            <a:r>
              <a:rPr lang="en-US" sz="1800" i="1" dirty="0"/>
              <a:t>We need to have a budget to take care of such Study Items / Work Items</a:t>
            </a:r>
            <a:endParaRPr lang="en-US" sz="800" dirty="0"/>
          </a:p>
          <a:p>
            <a:r>
              <a:rPr lang="en-US" sz="1800" dirty="0"/>
              <a:t>SA1 Rel-19 stage 1 requirements are broad and challenging for a single release.</a:t>
            </a:r>
          </a:p>
          <a:p>
            <a:pPr lvl="1">
              <a:spcBef>
                <a:spcPts val="300"/>
              </a:spcBef>
            </a:pPr>
            <a:r>
              <a:rPr lang="en-US" sz="1800" i="1" dirty="0"/>
              <a:t>There is a need for proper down selection – preferably SA1 doing the first step of within Work Item down scoping.</a:t>
            </a:r>
          </a:p>
          <a:p>
            <a:pPr lvl="1">
              <a:spcBef>
                <a:spcPts val="300"/>
              </a:spcBef>
            </a:pPr>
            <a:r>
              <a:rPr lang="en-US" sz="1800" i="1" dirty="0"/>
              <a:t>Some larger feature may be specified over two releases.</a:t>
            </a:r>
          </a:p>
          <a:p>
            <a:pPr lvl="1"/>
            <a:endParaRPr lang="en-US" sz="800" i="1" dirty="0"/>
          </a:p>
          <a:p>
            <a:r>
              <a:rPr lang="en-US" sz="1800" dirty="0"/>
              <a:t>Ericsson favors a new scheme of selection of rapporteurs avoiding race for rapporteurship</a:t>
            </a:r>
          </a:p>
          <a:p>
            <a:pPr lvl="1">
              <a:spcBef>
                <a:spcPts val="300"/>
              </a:spcBef>
            </a:pPr>
            <a:r>
              <a:rPr lang="en-US" sz="1800" i="1" dirty="0"/>
              <a:t>Such process needs to be agreed soon.</a:t>
            </a:r>
          </a:p>
          <a:p>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28F2C9B-2A40-767F-754E-5E80ED34F2C2}"/>
              </a:ext>
            </a:extLst>
          </p:cNvPr>
          <p:cNvSpPr/>
          <p:nvPr/>
        </p:nvSpPr>
        <p:spPr>
          <a:xfrm>
            <a:off x="1445342" y="5960508"/>
            <a:ext cx="9011264" cy="325875"/>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solidFill>
                <a:schemeClr val="bg1"/>
              </a:solidFill>
            </a:endParaRPr>
          </a:p>
        </p:txBody>
      </p:sp>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MASQUE Technology Principles</a:t>
            </a:r>
            <a:r>
              <a:rPr lang="en-US" b="0" i="0">
                <a:solidFill>
                  <a:srgbClr val="000000"/>
                </a:solidFill>
                <a:effectLst/>
                <a:latin typeface="Times New Roman" panose="02020603050405020304" pitchFamily="18" charset="0"/>
              </a:rPr>
              <a:t> </a:t>
            </a:r>
            <a:endParaRPr lang="en-GB" altLang="en-US"/>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pPr algn="l" rtl="0" fontAlgn="base"/>
            <a:r>
              <a:rPr lang="en-US" sz="1400" b="0" i="0" u="none" strike="noStrike">
                <a:solidFill>
                  <a:srgbClr val="181818"/>
                </a:solidFill>
                <a:effectLst/>
              </a:rPr>
              <a:t> An HTTP-based tunnel is established between a client and a relay (aka MASQUE server) which receives traffic from the client through the tunnel and forwards it to a target server or another relay. While earlier versions of HTTP are supported it is mostly intended to be used with HTTP3 over QUIC.</a:t>
            </a:r>
            <a:r>
              <a:rPr lang="en-US" sz="1400" b="0" i="0">
                <a:solidFill>
                  <a:srgbClr val="181818"/>
                </a:solidFill>
                <a:effectLst/>
              </a:rPr>
              <a:t>​</a:t>
            </a:r>
          </a:p>
          <a:p>
            <a:pPr algn="l" rtl="0" fontAlgn="base"/>
            <a:r>
              <a:rPr lang="en-US" sz="1400" b="0" i="0" u="none" strike="noStrike">
                <a:solidFill>
                  <a:srgbClr val="181818"/>
                </a:solidFill>
                <a:effectLst/>
              </a:rPr>
              <a:t>The MASQUE server </a:t>
            </a:r>
            <a:r>
              <a:rPr lang="en-GB" sz="1400" b="0" i="0" u="none" strike="noStrike">
                <a:solidFill>
                  <a:srgbClr val="181818"/>
                </a:solidFill>
                <a:effectLst/>
              </a:rPr>
              <a:t>provides a proxy service that forwards multiple flows inside an HTTP3 connection:</a:t>
            </a:r>
            <a:r>
              <a:rPr lang="en-US" sz="1400" b="0" i="0">
                <a:solidFill>
                  <a:srgbClr val="181818"/>
                </a:solidFill>
                <a:effectLst/>
              </a:rPr>
              <a:t>​</a:t>
            </a:r>
          </a:p>
          <a:p>
            <a:pPr lvl="1"/>
            <a:r>
              <a:rPr lang="en-GB" sz="1400" b="0" i="0" u="none" strike="noStrike">
                <a:solidFill>
                  <a:srgbClr val="181818"/>
                </a:solidFill>
                <a:effectLst/>
              </a:rPr>
              <a:t>HTTP3 settings indicate support for HTTP datagrams. </a:t>
            </a:r>
            <a:r>
              <a:rPr lang="en-GB" sz="1400">
                <a:solidFill>
                  <a:srgbClr val="181818"/>
                </a:solidFill>
              </a:rPr>
              <a:t>E</a:t>
            </a:r>
            <a:r>
              <a:rPr lang="en-GB" sz="1400" b="0" i="0" u="none" strike="noStrike">
                <a:solidFill>
                  <a:srgbClr val="181818"/>
                </a:solidFill>
                <a:effectLst/>
              </a:rPr>
              <a:t>xtended HTTP CONNECT method with new upgrade tokens indicate UDP or IP proxying. </a:t>
            </a:r>
            <a:r>
              <a:rPr lang="en-US" sz="1400" b="0" i="0">
                <a:solidFill>
                  <a:srgbClr val="181818"/>
                </a:solidFill>
                <a:effectLst/>
              </a:rPr>
              <a:t>​</a:t>
            </a:r>
          </a:p>
          <a:p>
            <a:pPr lvl="1"/>
            <a:r>
              <a:rPr lang="en-GB" sz="1400" b="0" i="0" u="none" strike="noStrike">
                <a:solidFill>
                  <a:srgbClr val="181818"/>
                </a:solidFill>
                <a:effectLst/>
              </a:rPr>
              <a:t>The HTTP-based CAPSULE protocol allows for tunnel configuration messages and stream-based encoding of encapsulated datagrams.</a:t>
            </a:r>
            <a:r>
              <a:rPr lang="en-US" sz="1400" b="0" i="0">
                <a:solidFill>
                  <a:srgbClr val="181818"/>
                </a:solidFill>
                <a:effectLst/>
              </a:rPr>
              <a:t>​</a:t>
            </a:r>
          </a:p>
          <a:p>
            <a:pPr lvl="1"/>
            <a:r>
              <a:rPr lang="en-US" sz="1400" b="0" i="0" u="none" strike="noStrike">
                <a:solidFill>
                  <a:srgbClr val="181818"/>
                </a:solidFill>
                <a:effectLst/>
              </a:rPr>
              <a:t>Multiple encapsulated connections: End-to-end security is unaltered by proxy</a:t>
            </a:r>
            <a:r>
              <a:rPr lang="en-US"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r>
              <a:rPr lang="en-GB" sz="1400" b="0" i="0">
                <a:solidFill>
                  <a:srgbClr val="181818"/>
                </a:solidFill>
                <a:effectLst/>
              </a:rPr>
              <a:t>​</a:t>
            </a:r>
          </a:p>
          <a:p>
            <a:pPr marL="0" indent="0" algn="l" rtl="0" fontAlgn="base">
              <a:buNone/>
            </a:pPr>
            <a:endParaRPr lang="en-GB" sz="1400" b="0" i="0">
              <a:solidFill>
                <a:srgbClr val="181818"/>
              </a:solidFill>
              <a:effectLst/>
            </a:endParaRPr>
          </a:p>
          <a:p>
            <a:pPr algn="ctr">
              <a:buFont typeface="+mj-lt"/>
              <a:buAutoNum type="arabicPeriod"/>
            </a:pPr>
            <a:r>
              <a:rPr lang="en-GB" sz="1400" b="0" i="0">
                <a:solidFill>
                  <a:srgbClr val="181818"/>
                </a:solidFill>
                <a:effectLst/>
              </a:rPr>
              <a:t>​</a:t>
            </a:r>
            <a:r>
              <a:rPr lang="en-GB" sz="1400" b="0" i="0" u="none" strike="noStrike">
                <a:solidFill>
                  <a:srgbClr val="181818"/>
                </a:solidFill>
                <a:effectLst/>
              </a:rPr>
              <a:t>Client establishes HTTP3 tunnel connection to MASQUE proxy (yellow)</a:t>
            </a:r>
            <a:endParaRPr lang="en-GB" sz="1400" b="0" i="0">
              <a:solidFill>
                <a:srgbClr val="181818"/>
              </a:solidFill>
              <a:effectLst/>
            </a:endParaRPr>
          </a:p>
          <a:p>
            <a:pPr algn="ctr" rtl="0" fontAlgn="base">
              <a:buFont typeface="+mj-lt"/>
              <a:buAutoNum type="arabicPeriod"/>
            </a:pPr>
            <a:r>
              <a:rPr lang="en-GB" sz="1400" b="0" i="0" u="none" strike="noStrike">
                <a:solidFill>
                  <a:srgbClr val="181818"/>
                </a:solidFill>
                <a:effectLst/>
              </a:rPr>
              <a:t>Client establishes HTTP3 tunnel connection to MASQUE proxy (yellow)</a:t>
            </a:r>
            <a:r>
              <a:rPr lang="en-US" sz="1400" b="0" i="0">
                <a:solidFill>
                  <a:srgbClr val="181818"/>
                </a:solidFill>
                <a:effectLst/>
              </a:rPr>
              <a:t>​</a:t>
            </a:r>
          </a:p>
          <a:p>
            <a:pPr marL="0" indent="0" algn="l" rtl="0" fontAlgn="base">
              <a:buNone/>
            </a:pPr>
            <a:endParaRPr lang="en-US" sz="800" b="0" i="0">
              <a:solidFill>
                <a:srgbClr val="181818"/>
              </a:solidFill>
              <a:effectLst/>
            </a:endParaRPr>
          </a:p>
          <a:p>
            <a:pPr marL="0" indent="0" algn="ctr" rtl="0" fontAlgn="base">
              <a:buNone/>
            </a:pPr>
            <a:r>
              <a:rPr lang="en-US" sz="1600" b="0" i="0" u="none" strike="noStrike">
                <a:solidFill>
                  <a:schemeClr val="bg1"/>
                </a:solidFill>
                <a:effectLst/>
              </a:rPr>
              <a:t>This technology allows endpoints and in-network relays to exchange information explicitly</a:t>
            </a:r>
            <a:r>
              <a:rPr lang="en-US" sz="1600" b="0" i="0">
                <a:solidFill>
                  <a:schemeClr val="bg1"/>
                </a:solidFill>
                <a:effectLst/>
              </a:rPr>
              <a:t>​</a:t>
            </a:r>
          </a:p>
          <a:p>
            <a:pPr marL="0" indent="0">
              <a:buNone/>
            </a:pPr>
            <a:endParaRPr lang="en-US" altLang="en-US" sz="1400"/>
          </a:p>
        </p:txBody>
      </p:sp>
      <p:grpSp>
        <p:nvGrpSpPr>
          <p:cNvPr id="2" name="Group 1">
            <a:extLst>
              <a:ext uri="{FF2B5EF4-FFF2-40B4-BE49-F238E27FC236}">
                <a16:creationId xmlns:a16="http://schemas.microsoft.com/office/drawing/2014/main" id="{C080193D-0AC9-EC0C-557E-7276D209901C}"/>
              </a:ext>
            </a:extLst>
          </p:cNvPr>
          <p:cNvGrpSpPr/>
          <p:nvPr/>
        </p:nvGrpSpPr>
        <p:grpSpPr>
          <a:xfrm>
            <a:off x="1737680" y="3921462"/>
            <a:ext cx="8150582" cy="1239790"/>
            <a:chOff x="1927147" y="2751800"/>
            <a:chExt cx="8990455" cy="1319400"/>
          </a:xfrm>
        </p:grpSpPr>
        <p:sp>
          <p:nvSpPr>
            <p:cNvPr id="3" name="Google Shape;73;p16">
              <a:extLst>
                <a:ext uri="{FF2B5EF4-FFF2-40B4-BE49-F238E27FC236}">
                  <a16:creationId xmlns:a16="http://schemas.microsoft.com/office/drawing/2014/main" id="{8F63371C-E99B-CB4E-86FB-D31B6EDBD522}"/>
                </a:ext>
              </a:extLst>
            </p:cNvPr>
            <p:cNvSpPr/>
            <p:nvPr/>
          </p:nvSpPr>
          <p:spPr>
            <a:xfrm>
              <a:off x="3082547" y="3288867"/>
              <a:ext cx="2438400" cy="627000"/>
            </a:xfrm>
            <a:prstGeom prst="flowChartMagneticDrum">
              <a:avLst/>
            </a:prstGeom>
            <a:solidFill>
              <a:schemeClr val="accent4"/>
            </a:solidFill>
            <a:ln w="38100" cap="flat" cmpd="sng">
              <a:solidFill>
                <a:schemeClr val="bg1"/>
              </a:solidFill>
              <a:prstDash val="solid"/>
              <a:round/>
              <a:headEnd type="none" w="sm" len="sm"/>
              <a:tailEnd type="none" w="sm" len="sm"/>
            </a:ln>
          </p:spPr>
          <p:txBody>
            <a:bodyPr spcFirstLastPara="1" wrap="square" lIns="121900" tIns="121900" rIns="121900" bIns="121900" anchor="ctr" anchorCtr="0">
              <a:noAutofit/>
            </a:bodyPr>
            <a:lstStyle/>
            <a:p>
              <a:pPr marL="0" indent="0">
                <a:spcBef>
                  <a:spcPts val="0"/>
                </a:spcBef>
                <a:spcAft>
                  <a:spcPts val="0"/>
                </a:spcAft>
                <a:buNone/>
              </a:pPr>
              <a:endParaRPr sz="1100">
                <a:highlight>
                  <a:srgbClr val="FFFFFF"/>
                </a:highlight>
              </a:endParaRPr>
            </a:p>
          </p:txBody>
        </p:sp>
        <p:sp>
          <p:nvSpPr>
            <p:cNvPr id="4" name="Google Shape;76;p16">
              <a:extLst>
                <a:ext uri="{FF2B5EF4-FFF2-40B4-BE49-F238E27FC236}">
                  <a16:creationId xmlns:a16="http://schemas.microsoft.com/office/drawing/2014/main" id="{990F0FD1-251B-9328-43C9-0E652B6A4C69}"/>
                </a:ext>
              </a:extLst>
            </p:cNvPr>
            <p:cNvSpPr/>
            <p:nvPr/>
          </p:nvSpPr>
          <p:spPr>
            <a:xfrm>
              <a:off x="1927147" y="3220600"/>
              <a:ext cx="1149600" cy="763600"/>
            </a:xfrm>
            <a:prstGeom prst="rect">
              <a:avLst/>
            </a:prstGeom>
            <a:solidFill>
              <a:schemeClr val="accent1"/>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Client</a:t>
              </a:r>
              <a:endParaRPr sz="1200" b="1">
                <a:solidFill>
                  <a:schemeClr val="bg1"/>
                </a:solidFill>
              </a:endParaRPr>
            </a:p>
          </p:txBody>
        </p:sp>
        <p:sp>
          <p:nvSpPr>
            <p:cNvPr id="5" name="Google Shape;77;p16">
              <a:extLst>
                <a:ext uri="{FF2B5EF4-FFF2-40B4-BE49-F238E27FC236}">
                  <a16:creationId xmlns:a16="http://schemas.microsoft.com/office/drawing/2014/main" id="{83F5BCB5-439C-D8F7-5D37-D04B0730D6D0}"/>
                </a:ext>
              </a:extLst>
            </p:cNvPr>
            <p:cNvSpPr/>
            <p:nvPr/>
          </p:nvSpPr>
          <p:spPr>
            <a:xfrm>
              <a:off x="5442547" y="3133600"/>
              <a:ext cx="1637200" cy="937600"/>
            </a:xfrm>
            <a:prstGeom prst="rect">
              <a:avLst/>
            </a:prstGeom>
            <a:solidFill>
              <a:schemeClr val="accent2"/>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MASQUE</a:t>
              </a:r>
              <a:endParaRPr sz="1200" b="1">
                <a:solidFill>
                  <a:schemeClr val="bg1"/>
                </a:solidFill>
              </a:endParaRPr>
            </a:p>
            <a:p>
              <a:pPr marL="0" indent="0" algn="ctr">
                <a:spcBef>
                  <a:spcPts val="0"/>
                </a:spcBef>
                <a:spcAft>
                  <a:spcPts val="0"/>
                </a:spcAft>
                <a:buNone/>
              </a:pPr>
              <a:endParaRPr sz="1200" b="1">
                <a:solidFill>
                  <a:schemeClr val="bg1"/>
                </a:solidFill>
              </a:endParaRPr>
            </a:p>
            <a:p>
              <a:pPr marL="0" indent="0" algn="ctr">
                <a:spcBef>
                  <a:spcPts val="0"/>
                </a:spcBef>
                <a:spcAft>
                  <a:spcPts val="0"/>
                </a:spcAft>
                <a:buNone/>
              </a:pPr>
              <a:r>
                <a:rPr lang="en" sz="1200" b="1">
                  <a:solidFill>
                    <a:schemeClr val="bg1"/>
                  </a:solidFill>
                </a:rPr>
                <a:t>Server</a:t>
              </a:r>
              <a:endParaRPr sz="1200" b="1">
                <a:solidFill>
                  <a:schemeClr val="bg1"/>
                </a:solidFill>
              </a:endParaRPr>
            </a:p>
          </p:txBody>
        </p:sp>
        <p:sp>
          <p:nvSpPr>
            <p:cNvPr id="6" name="Google Shape;78;p16">
              <a:extLst>
                <a:ext uri="{FF2B5EF4-FFF2-40B4-BE49-F238E27FC236}">
                  <a16:creationId xmlns:a16="http://schemas.microsoft.com/office/drawing/2014/main" id="{41E150F3-7559-EE5D-4B72-B13112312D55}"/>
                </a:ext>
              </a:extLst>
            </p:cNvPr>
            <p:cNvSpPr/>
            <p:nvPr/>
          </p:nvSpPr>
          <p:spPr>
            <a:xfrm>
              <a:off x="9445547" y="3133600"/>
              <a:ext cx="1472055" cy="937600"/>
            </a:xfrm>
            <a:prstGeom prst="rect">
              <a:avLst/>
            </a:prstGeom>
            <a:solidFill>
              <a:schemeClr val="accent1"/>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lgn="ctr">
                <a:spcBef>
                  <a:spcPts val="0"/>
                </a:spcBef>
                <a:spcAft>
                  <a:spcPts val="0"/>
                </a:spcAft>
                <a:buNone/>
              </a:pPr>
              <a:r>
                <a:rPr lang="en" sz="1200" b="1">
                  <a:solidFill>
                    <a:schemeClr val="bg1"/>
                  </a:solidFill>
                </a:rPr>
                <a:t>Target</a:t>
              </a:r>
              <a:endParaRPr sz="1200" b="1">
                <a:solidFill>
                  <a:schemeClr val="bg1"/>
                </a:solidFill>
              </a:endParaRPr>
            </a:p>
            <a:p>
              <a:pPr marL="0" indent="0" algn="ctr">
                <a:spcBef>
                  <a:spcPts val="0"/>
                </a:spcBef>
                <a:spcAft>
                  <a:spcPts val="0"/>
                </a:spcAft>
                <a:buNone/>
              </a:pPr>
              <a:r>
                <a:rPr lang="en" sz="1200" b="1">
                  <a:solidFill>
                    <a:schemeClr val="bg1"/>
                  </a:solidFill>
                </a:rPr>
                <a:t>Server</a:t>
              </a:r>
            </a:p>
            <a:p>
              <a:pPr marL="0" indent="0" algn="ctr">
                <a:spcBef>
                  <a:spcPts val="0"/>
                </a:spcBef>
                <a:spcAft>
                  <a:spcPts val="0"/>
                </a:spcAft>
                <a:buNone/>
              </a:pPr>
              <a:r>
                <a:rPr lang="en" sz="1200" b="1">
                  <a:solidFill>
                    <a:schemeClr val="bg1"/>
                  </a:solidFill>
                </a:rPr>
                <a:t>(or second relay)</a:t>
              </a:r>
              <a:endParaRPr sz="1200" b="1">
                <a:solidFill>
                  <a:schemeClr val="bg1"/>
                </a:solidFill>
              </a:endParaRPr>
            </a:p>
          </p:txBody>
        </p:sp>
        <p:sp>
          <p:nvSpPr>
            <p:cNvPr id="7" name="Google Shape;79;p16">
              <a:extLst>
                <a:ext uri="{FF2B5EF4-FFF2-40B4-BE49-F238E27FC236}">
                  <a16:creationId xmlns:a16="http://schemas.microsoft.com/office/drawing/2014/main" id="{9D4BFE73-59B8-5134-D715-BB5661753FF0}"/>
                </a:ext>
              </a:extLst>
            </p:cNvPr>
            <p:cNvSpPr/>
            <p:nvPr/>
          </p:nvSpPr>
          <p:spPr>
            <a:xfrm>
              <a:off x="3082547" y="3429000"/>
              <a:ext cx="6357200" cy="346800"/>
            </a:xfrm>
            <a:prstGeom prst="leftRightArrow">
              <a:avLst>
                <a:gd name="adj1" fmla="val 50000"/>
                <a:gd name="adj2" fmla="val 50000"/>
              </a:avLst>
            </a:prstGeom>
            <a:solidFill>
              <a:schemeClr val="accent5"/>
            </a:solidFill>
            <a:ln w="9525" cap="flat" cmpd="sng">
              <a:noFill/>
              <a:prstDash val="solid"/>
              <a:round/>
              <a:headEnd type="none" w="sm" len="sm"/>
              <a:tailEnd type="none" w="sm" len="sm"/>
            </a:ln>
          </p:spPr>
          <p:txBody>
            <a:bodyPr spcFirstLastPara="1" wrap="square" lIns="121900" tIns="121900" rIns="121900" bIns="121900" anchor="ctr" anchorCtr="0">
              <a:noAutofit/>
            </a:bodyPr>
            <a:lstStyle/>
            <a:p>
              <a:pPr marL="0" indent="0">
                <a:spcBef>
                  <a:spcPts val="0"/>
                </a:spcBef>
                <a:spcAft>
                  <a:spcPts val="0"/>
                </a:spcAft>
                <a:buNone/>
              </a:pPr>
              <a:endParaRPr sz="1100"/>
            </a:p>
          </p:txBody>
        </p:sp>
        <p:sp>
          <p:nvSpPr>
            <p:cNvPr id="8" name="Google Shape;80;p16">
              <a:extLst>
                <a:ext uri="{FF2B5EF4-FFF2-40B4-BE49-F238E27FC236}">
                  <a16:creationId xmlns:a16="http://schemas.microsoft.com/office/drawing/2014/main" id="{198D5503-EACC-6B17-1CEF-355163C66BBD}"/>
                </a:ext>
              </a:extLst>
            </p:cNvPr>
            <p:cNvSpPr txBox="1"/>
            <p:nvPr/>
          </p:nvSpPr>
          <p:spPr>
            <a:xfrm>
              <a:off x="3029855" y="2836798"/>
              <a:ext cx="2491092" cy="505200"/>
            </a:xfrm>
            <a:prstGeom prst="rect">
              <a:avLst/>
            </a:prstGeom>
            <a:noFill/>
            <a:ln>
              <a:noFill/>
            </a:ln>
          </p:spPr>
          <p:txBody>
            <a:bodyPr spcFirstLastPara="1" wrap="square" lIns="121900" tIns="121900" rIns="121900" bIns="121900" anchor="t" anchorCtr="0">
              <a:noAutofit/>
            </a:bodyPr>
            <a:lstStyle/>
            <a:p>
              <a:pPr marL="0" indent="0" algn="ctr">
                <a:spcBef>
                  <a:spcPts val="0"/>
                </a:spcBef>
                <a:spcAft>
                  <a:spcPts val="0"/>
                </a:spcAft>
                <a:buNone/>
              </a:pPr>
              <a:r>
                <a:rPr lang="en-US" sz="1100"/>
                <a:t>HTTP3 / </a:t>
              </a:r>
              <a:r>
                <a:rPr lang="en" sz="1100"/>
                <a:t>QUIC tunnel</a:t>
              </a:r>
              <a:endParaRPr sz="1100"/>
            </a:p>
          </p:txBody>
        </p:sp>
        <p:sp>
          <p:nvSpPr>
            <p:cNvPr id="9" name="Google Shape;81;p16">
              <a:extLst>
                <a:ext uri="{FF2B5EF4-FFF2-40B4-BE49-F238E27FC236}">
                  <a16:creationId xmlns:a16="http://schemas.microsoft.com/office/drawing/2014/main" id="{FC893418-6562-4357-B77E-34A3DE9C31D8}"/>
                </a:ext>
              </a:extLst>
            </p:cNvPr>
            <p:cNvSpPr txBox="1"/>
            <p:nvPr/>
          </p:nvSpPr>
          <p:spPr>
            <a:xfrm>
              <a:off x="6623655" y="2751800"/>
              <a:ext cx="1915600" cy="937600"/>
            </a:xfrm>
            <a:prstGeom prst="rect">
              <a:avLst/>
            </a:prstGeom>
            <a:noFill/>
            <a:ln>
              <a:noFill/>
            </a:ln>
          </p:spPr>
          <p:txBody>
            <a:bodyPr spcFirstLastPara="1" wrap="square" lIns="121900" tIns="121900" rIns="121900" bIns="121900" anchor="t" anchorCtr="0">
              <a:noAutofit/>
            </a:bodyPr>
            <a:lstStyle/>
            <a:p>
              <a:pPr marL="0" indent="0" algn="ctr">
                <a:spcBef>
                  <a:spcPts val="0"/>
                </a:spcBef>
                <a:spcAft>
                  <a:spcPts val="0"/>
                </a:spcAft>
                <a:buNone/>
              </a:pPr>
              <a:r>
                <a:rPr lang="en" sz="1100"/>
                <a:t>End-to-end</a:t>
              </a:r>
              <a:endParaRPr sz="1100"/>
            </a:p>
            <a:p>
              <a:pPr marL="0" indent="0" algn="ctr">
                <a:spcBef>
                  <a:spcPts val="0"/>
                </a:spcBef>
                <a:spcAft>
                  <a:spcPts val="0"/>
                </a:spcAft>
                <a:buNone/>
              </a:pPr>
              <a:r>
                <a:rPr lang="en" sz="1100"/>
                <a:t>connection</a:t>
              </a:r>
              <a:endParaRPr sz="1100"/>
            </a:p>
          </p:txBody>
        </p:sp>
      </p:gr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MASQUE </a:t>
            </a:r>
            <a:r>
              <a:rPr lang="en-US" altLang="en-US"/>
              <a:t>Deployment Examples</a:t>
            </a:r>
            <a:endParaRPr lang="en-GB" altLang="en-US"/>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5616605" cy="4351338"/>
          </a:xfrm>
        </p:spPr>
        <p:txBody>
          <a:bodyPr/>
          <a:lstStyle/>
          <a:p>
            <a:pPr marL="264795" indent="-264795"/>
            <a:r>
              <a:rPr lang="en-US" sz="2000" b="1"/>
              <a:t> 3GPP Release 18 ATSSS</a:t>
            </a:r>
          </a:p>
          <a:p>
            <a:pPr marL="0" indent="0">
              <a:buNone/>
            </a:pPr>
            <a:r>
              <a:rPr lang="en-US" sz="1400"/>
              <a:t>Support for MP-QUIC and MASQUE introduced to enable packet splitting of UDP flows across 3GPP and non-3GPP access</a:t>
            </a:r>
          </a:p>
          <a:p>
            <a:pPr marL="0" indent="0">
              <a:buNone/>
            </a:pPr>
            <a:r>
              <a:rPr lang="en-US" sz="1400"/>
              <a:t>Could also support general IP flows but this was not part of rel-18 (could be future extension)</a:t>
            </a:r>
          </a:p>
          <a:p>
            <a:pPr marL="0" indent="0" algn="l" rtl="0" fontAlgn="base">
              <a:buNone/>
            </a:pPr>
            <a:endParaRPr lang="en-US" sz="1400" b="0" i="0">
              <a:solidFill>
                <a:srgbClr val="181818"/>
              </a:solidFill>
              <a:effectLst/>
              <a:latin typeface="Segoe UI" panose="020B0502040204020203" pitchFamily="34" charset="0"/>
            </a:endParaRPr>
          </a:p>
          <a:p>
            <a:pPr marL="0" indent="0" algn="l" rtl="0" fontAlgn="base">
              <a:buNone/>
            </a:pPr>
            <a:endParaRPr lang="en-US" sz="1400" b="0" i="0">
              <a:solidFill>
                <a:srgbClr val="181818"/>
              </a:solidFill>
              <a:effectLst/>
              <a:latin typeface="Segoe UI" panose="020B0502040204020203" pitchFamily="34" charset="0"/>
            </a:endParaRPr>
          </a:p>
          <a:p>
            <a:pPr marL="264795" indent="-264795"/>
            <a:r>
              <a:rPr lang="en-US" sz="2000" b="1"/>
              <a:t>Relay Service for Privacy (on the field)</a:t>
            </a:r>
          </a:p>
          <a:p>
            <a:pPr marL="0" indent="0">
              <a:buNone/>
            </a:pPr>
            <a:r>
              <a:rPr lang="en-US" sz="1400"/>
              <a:t>It consists of t</a:t>
            </a:r>
            <a:r>
              <a:rPr lang="en-US" sz="1400" kern="1200">
                <a:ea typeface="+mn-lt"/>
                <a:cs typeface="+mn-lt"/>
              </a:rPr>
              <a:t>wo QUIC/MASQUE proxies (relays):</a:t>
            </a:r>
          </a:p>
          <a:p>
            <a:pPr marL="537845" lvl="1"/>
            <a:r>
              <a:rPr lang="en-US" sz="1400" b="1" kern="1200">
                <a:ea typeface="+mn-lt"/>
                <a:cs typeface="+mn-lt"/>
              </a:rPr>
              <a:t>Ingress proxy: </a:t>
            </a:r>
            <a:r>
              <a:rPr lang="en-GB" sz="1400" kern="1200"/>
              <a:t>assigns the user an anonymous IP address (maps to their region but not their actual location). </a:t>
            </a:r>
            <a:endParaRPr lang="en-GB" sz="1400" u="sng" kern="1200"/>
          </a:p>
          <a:p>
            <a:pPr marL="537845" lvl="1"/>
            <a:r>
              <a:rPr lang="en-GB" sz="1400" b="1">
                <a:ea typeface="+mn-lt"/>
                <a:cs typeface="+mn-lt"/>
              </a:rPr>
              <a:t>Egress proxy: </a:t>
            </a:r>
            <a:r>
              <a:rPr lang="en-GB" sz="1400">
                <a:ea typeface="+mn-lt"/>
                <a:cs typeface="+mn-lt"/>
              </a:rPr>
              <a:t>decrypts the web address they want to visit and forwards them to their destination. </a:t>
            </a:r>
          </a:p>
          <a:p>
            <a:pPr marL="0" indent="0">
              <a:buNone/>
            </a:pPr>
            <a:r>
              <a:rPr lang="en-GB" sz="1400" kern="1200"/>
              <a:t>This separation of information protects the user’s privacy. No single entity can identify both who a user is and which sites they visit.</a:t>
            </a:r>
            <a:endParaRPr lang="en-US" sz="1400" kern="1200">
              <a:ea typeface="+mn-lt"/>
              <a:cs typeface="+mn-lt"/>
            </a:endParaRPr>
          </a:p>
          <a:p>
            <a:pPr marL="0" indent="0" algn="l" rtl="0" fontAlgn="base">
              <a:buNone/>
            </a:pPr>
            <a:endParaRPr lang="en-US" sz="800" b="0" i="0">
              <a:solidFill>
                <a:srgbClr val="181818"/>
              </a:solidFill>
              <a:effectLst/>
              <a:latin typeface="Arial" panose="020B0604020202020204" pitchFamily="34" charset="0"/>
            </a:endParaRPr>
          </a:p>
          <a:p>
            <a:pPr marL="0" indent="0">
              <a:buNone/>
            </a:pPr>
            <a:endParaRPr lang="en-US" altLang="en-US" sz="1400"/>
          </a:p>
        </p:txBody>
      </p:sp>
      <p:grpSp>
        <p:nvGrpSpPr>
          <p:cNvPr id="8206" name="Group 8205">
            <a:extLst>
              <a:ext uri="{FF2B5EF4-FFF2-40B4-BE49-F238E27FC236}">
                <a16:creationId xmlns:a16="http://schemas.microsoft.com/office/drawing/2014/main" id="{9C830FCA-EF9B-60F9-043D-F29B50FE4693}"/>
              </a:ext>
            </a:extLst>
          </p:cNvPr>
          <p:cNvGrpSpPr/>
          <p:nvPr/>
        </p:nvGrpSpPr>
        <p:grpSpPr>
          <a:xfrm>
            <a:off x="6304936" y="1825625"/>
            <a:ext cx="5375788" cy="4204715"/>
            <a:chOff x="5734658" y="1099686"/>
            <a:chExt cx="6290288" cy="5241047"/>
          </a:xfrm>
        </p:grpSpPr>
        <p:grpSp>
          <p:nvGrpSpPr>
            <p:cNvPr id="11" name="Group 10">
              <a:extLst>
                <a:ext uri="{FF2B5EF4-FFF2-40B4-BE49-F238E27FC236}">
                  <a16:creationId xmlns:a16="http://schemas.microsoft.com/office/drawing/2014/main" id="{744B6767-1AF1-F0A3-62FF-D8665AE196CC}"/>
                </a:ext>
              </a:extLst>
            </p:cNvPr>
            <p:cNvGrpSpPr/>
            <p:nvPr/>
          </p:nvGrpSpPr>
          <p:grpSpPr>
            <a:xfrm>
              <a:off x="5834912" y="4396668"/>
              <a:ext cx="6190034" cy="1944065"/>
              <a:chOff x="381923" y="1590054"/>
              <a:chExt cx="11295289" cy="3760941"/>
            </a:xfrm>
          </p:grpSpPr>
          <p:grpSp>
            <p:nvGrpSpPr>
              <p:cNvPr id="12" name="Group 11">
                <a:extLst>
                  <a:ext uri="{FF2B5EF4-FFF2-40B4-BE49-F238E27FC236}">
                    <a16:creationId xmlns:a16="http://schemas.microsoft.com/office/drawing/2014/main" id="{6FECFB49-B11F-5905-44C7-5BF4F2B8FB9D}"/>
                  </a:ext>
                </a:extLst>
              </p:cNvPr>
              <p:cNvGrpSpPr/>
              <p:nvPr/>
            </p:nvGrpSpPr>
            <p:grpSpPr>
              <a:xfrm>
                <a:off x="726098" y="1590054"/>
                <a:ext cx="10951114" cy="3760941"/>
                <a:chOff x="269855" y="553780"/>
                <a:chExt cx="13854173" cy="4682457"/>
              </a:xfrm>
            </p:grpSpPr>
            <p:sp>
              <p:nvSpPr>
                <p:cNvPr id="15" name="Rounded Rectangle 17">
                  <a:extLst>
                    <a:ext uri="{FF2B5EF4-FFF2-40B4-BE49-F238E27FC236}">
                      <a16:creationId xmlns:a16="http://schemas.microsoft.com/office/drawing/2014/main" id="{73D0BF9D-733D-B88B-7CE0-F3FF5713950A}"/>
                    </a:ext>
                  </a:extLst>
                </p:cNvPr>
                <p:cNvSpPr/>
                <p:nvPr/>
              </p:nvSpPr>
              <p:spPr bwMode="auto">
                <a:xfrm>
                  <a:off x="8957847" y="1619870"/>
                  <a:ext cx="1482648" cy="1946753"/>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6" name="Direct Access Storage 10">
                  <a:extLst>
                    <a:ext uri="{FF2B5EF4-FFF2-40B4-BE49-F238E27FC236}">
                      <a16:creationId xmlns:a16="http://schemas.microsoft.com/office/drawing/2014/main" id="{87BDD3DA-5818-9BAB-AD4C-5225C9459F4F}"/>
                    </a:ext>
                  </a:extLst>
                </p:cNvPr>
                <p:cNvSpPr/>
                <p:nvPr/>
              </p:nvSpPr>
              <p:spPr>
                <a:xfrm>
                  <a:off x="1649048" y="2026000"/>
                  <a:ext cx="3661725" cy="1439080"/>
                </a:xfrm>
                <a:prstGeom prst="flowChartMagneticDrum">
                  <a:avLst/>
                </a:prstGeom>
                <a:solidFill>
                  <a:schemeClr val="accent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sp>
              <p:nvSpPr>
                <p:cNvPr id="17" name="Rectangle 2">
                  <a:extLst>
                    <a:ext uri="{FF2B5EF4-FFF2-40B4-BE49-F238E27FC236}">
                      <a16:creationId xmlns:a16="http://schemas.microsoft.com/office/drawing/2014/main" id="{9929CB0D-41D6-876F-C7BD-C832401458E2}"/>
                    </a:ext>
                  </a:extLst>
                </p:cNvPr>
                <p:cNvSpPr>
                  <a:spLocks noChangeArrowheads="1"/>
                </p:cNvSpPr>
                <p:nvPr/>
              </p:nvSpPr>
              <p:spPr bwMode="auto">
                <a:xfrm>
                  <a:off x="11602041" y="553780"/>
                  <a:ext cx="2521987" cy="688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indent="0" algn="ctr">
                    <a:buNone/>
                  </a:pPr>
                  <a:r>
                    <a:rPr lang="en-US" sz="1000" b="1"/>
                    <a:t>Application </a:t>
                  </a:r>
                </a:p>
                <a:p>
                  <a:pPr marL="0" indent="0" algn="ctr">
                    <a:buNone/>
                  </a:pPr>
                  <a:r>
                    <a:rPr lang="en-US" sz="1000" b="1"/>
                    <a:t>Server</a:t>
                  </a:r>
                  <a:endParaRPr lang="en-US" sz="1000"/>
                </a:p>
              </p:txBody>
            </p:sp>
            <p:sp>
              <p:nvSpPr>
                <p:cNvPr id="18" name="AutoShape 145">
                  <a:extLst>
                    <a:ext uri="{FF2B5EF4-FFF2-40B4-BE49-F238E27FC236}">
                      <a16:creationId xmlns:a16="http://schemas.microsoft.com/office/drawing/2014/main" id="{6BEE4CA8-AAB4-5CCB-EDCE-B775CDC17D5F}"/>
                    </a:ext>
                  </a:extLst>
                </p:cNvPr>
                <p:cNvSpPr>
                  <a:spLocks noChangeArrowheads="1"/>
                </p:cNvSpPr>
                <p:nvPr/>
              </p:nvSpPr>
              <p:spPr bwMode="auto">
                <a:xfrm>
                  <a:off x="11907916" y="1587832"/>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cxnSp>
              <p:nvCxnSpPr>
                <p:cNvPr id="19" name="Straight Connector 18">
                  <a:extLst>
                    <a:ext uri="{FF2B5EF4-FFF2-40B4-BE49-F238E27FC236}">
                      <a16:creationId xmlns:a16="http://schemas.microsoft.com/office/drawing/2014/main" id="{861844F0-3F00-2255-C8D8-059811BA177A}"/>
                    </a:ext>
                  </a:extLst>
                </p:cNvPr>
                <p:cNvCxnSpPr>
                  <a:cxnSpLocks/>
                </p:cNvCxnSpPr>
                <p:nvPr/>
              </p:nvCxnSpPr>
              <p:spPr>
                <a:xfrm>
                  <a:off x="1738422" y="2378706"/>
                  <a:ext cx="3372093" cy="11244"/>
                </a:xfrm>
                <a:prstGeom prst="line">
                  <a:avLst/>
                </a:prstGeom>
                <a:ln w="57150">
                  <a:solidFill>
                    <a:schemeClr val="accent4"/>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AutoShape 145">
                  <a:extLst>
                    <a:ext uri="{FF2B5EF4-FFF2-40B4-BE49-F238E27FC236}">
                      <a16:creationId xmlns:a16="http://schemas.microsoft.com/office/drawing/2014/main" id="{75FE168B-8FFA-3178-850F-4481B2FD7AB2}"/>
                    </a:ext>
                  </a:extLst>
                </p:cNvPr>
                <p:cNvSpPr>
                  <a:spLocks noChangeArrowheads="1"/>
                </p:cNvSpPr>
                <p:nvPr/>
              </p:nvSpPr>
              <p:spPr bwMode="auto">
                <a:xfrm>
                  <a:off x="11889675" y="2463028"/>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sp>
              <p:nvSpPr>
                <p:cNvPr id="21" name="Rounded Rectangle 17">
                  <a:extLst>
                    <a:ext uri="{FF2B5EF4-FFF2-40B4-BE49-F238E27FC236}">
                      <a16:creationId xmlns:a16="http://schemas.microsoft.com/office/drawing/2014/main" id="{13219D86-593E-780A-AAE3-F4B8CEF47111}"/>
                    </a:ext>
                  </a:extLst>
                </p:cNvPr>
                <p:cNvSpPr/>
                <p:nvPr/>
              </p:nvSpPr>
              <p:spPr bwMode="auto">
                <a:xfrm>
                  <a:off x="5136949" y="1626251"/>
                  <a:ext cx="1482648" cy="1946754"/>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pic>
              <p:nvPicPr>
                <p:cNvPr id="22" name="Graphic 21">
                  <a:extLst>
                    <a:ext uri="{FF2B5EF4-FFF2-40B4-BE49-F238E27FC236}">
                      <a16:creationId xmlns:a16="http://schemas.microsoft.com/office/drawing/2014/main" id="{39896DED-50E2-C5DA-4058-19258A63E19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12537" y="1756851"/>
                  <a:ext cx="1144720" cy="1048369"/>
                </a:xfrm>
                <a:prstGeom prst="rect">
                  <a:avLst/>
                </a:prstGeom>
              </p:spPr>
            </p:pic>
            <p:sp>
              <p:nvSpPr>
                <p:cNvPr id="23" name="TextBox 22">
                  <a:extLst>
                    <a:ext uri="{FF2B5EF4-FFF2-40B4-BE49-F238E27FC236}">
                      <a16:creationId xmlns:a16="http://schemas.microsoft.com/office/drawing/2014/main" id="{B9E7EF94-E8AD-5FC2-A9FE-8C5ADBD377BD}"/>
                    </a:ext>
                  </a:extLst>
                </p:cNvPr>
                <p:cNvSpPr txBox="1"/>
                <p:nvPr/>
              </p:nvSpPr>
              <p:spPr>
                <a:xfrm>
                  <a:off x="4750899" y="3549480"/>
                  <a:ext cx="2254748" cy="872602"/>
                </a:xfrm>
                <a:prstGeom prst="rect">
                  <a:avLst/>
                </a:prstGeom>
                <a:noFill/>
              </p:spPr>
              <p:txBody>
                <a:bodyPr wrap="square" rtlCol="0">
                  <a:spAutoFit/>
                </a:bodyPr>
                <a:lstStyle/>
                <a:p>
                  <a:pPr marL="0" indent="0" algn="ctr">
                    <a:buNone/>
                  </a:pPr>
                  <a:r>
                    <a:rPr lang="de-DE" sz="1000" b="1"/>
                    <a:t>MASQUE</a:t>
                  </a:r>
                </a:p>
                <a:p>
                  <a:pPr marL="0" indent="0" algn="ctr">
                    <a:buNone/>
                  </a:pPr>
                  <a:r>
                    <a:rPr lang="de-DE" sz="1000" b="1"/>
                    <a:t>Ingress proxy</a:t>
                  </a:r>
                </a:p>
              </p:txBody>
            </p:sp>
            <p:sp>
              <p:nvSpPr>
                <p:cNvPr id="24" name="AutoShape 145">
                  <a:extLst>
                    <a:ext uri="{FF2B5EF4-FFF2-40B4-BE49-F238E27FC236}">
                      <a16:creationId xmlns:a16="http://schemas.microsoft.com/office/drawing/2014/main" id="{72295402-3427-BC1D-E380-F6373E1C8004}"/>
                    </a:ext>
                  </a:extLst>
                </p:cNvPr>
                <p:cNvSpPr>
                  <a:spLocks noChangeArrowheads="1"/>
                </p:cNvSpPr>
                <p:nvPr/>
              </p:nvSpPr>
              <p:spPr bwMode="auto">
                <a:xfrm>
                  <a:off x="11874604" y="3337001"/>
                  <a:ext cx="1976861" cy="721909"/>
                </a:xfrm>
                <a:prstGeom prst="roundRect">
                  <a:avLst>
                    <a:gd name="adj" fmla="val 16667"/>
                  </a:avLst>
                </a:prstGeom>
                <a:solidFill>
                  <a:schemeClr val="accent2">
                    <a:alpha val="76863"/>
                  </a:schemeClr>
                </a:solidFill>
                <a:ln w="9525">
                  <a:noFill/>
                  <a:round/>
                  <a:headEnd/>
                  <a:tailEnd/>
                </a:ln>
              </p:spPr>
              <p:txBody>
                <a:bodyPr wrap="none" anchor="ctr"/>
                <a:lstStyle/>
                <a:p>
                  <a:pPr marL="0" indent="0" algn="ctr" eaLnBrk="0" hangingPunct="0">
                    <a:buNone/>
                  </a:pPr>
                  <a:r>
                    <a:rPr lang="sv-SE" sz="1000" b="1"/>
                    <a:t>Application</a:t>
                  </a:r>
                  <a:endParaRPr lang="en-US" sz="1000" b="1"/>
                </a:p>
              </p:txBody>
            </p:sp>
            <p:sp>
              <p:nvSpPr>
                <p:cNvPr id="25" name="Rounded Rectangle 22">
                  <a:extLst>
                    <a:ext uri="{FF2B5EF4-FFF2-40B4-BE49-F238E27FC236}">
                      <a16:creationId xmlns:a16="http://schemas.microsoft.com/office/drawing/2014/main" id="{A0588B57-CE7B-8CAC-DE3B-B12E8907E035}"/>
                    </a:ext>
                  </a:extLst>
                </p:cNvPr>
                <p:cNvSpPr/>
                <p:nvPr/>
              </p:nvSpPr>
              <p:spPr bwMode="auto">
                <a:xfrm>
                  <a:off x="269855" y="1626251"/>
                  <a:ext cx="1482648" cy="1946754"/>
                </a:xfrm>
                <a:prstGeom prst="roundRect">
                  <a:avLst/>
                </a:prstGeom>
                <a:solidFill>
                  <a:schemeClr val="bg1"/>
                </a:solidFill>
                <a:ln w="57150" cap="flat" cmpd="sng" algn="ctr">
                  <a:solidFill>
                    <a:schemeClr val="tx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pic>
              <p:nvPicPr>
                <p:cNvPr id="26" name="Picture Placeholder 65">
                  <a:extLst>
                    <a:ext uri="{FF2B5EF4-FFF2-40B4-BE49-F238E27FC236}">
                      <a16:creationId xmlns:a16="http://schemas.microsoft.com/office/drawing/2014/main" id="{9EC37922-F25A-5844-D807-BB19338067E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382249" y="1756289"/>
                  <a:ext cx="1185948" cy="1140432"/>
                </a:xfrm>
                <a:prstGeom prst="rect">
                  <a:avLst/>
                </a:prstGeom>
              </p:spPr>
            </p:pic>
            <p:pic>
              <p:nvPicPr>
                <p:cNvPr id="27" name="Graphic 26">
                  <a:extLst>
                    <a:ext uri="{FF2B5EF4-FFF2-40B4-BE49-F238E27FC236}">
                      <a16:creationId xmlns:a16="http://schemas.microsoft.com/office/drawing/2014/main" id="{4C9F5970-B38B-9CC1-B1B7-DCB74783D3D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107836" y="1802320"/>
                  <a:ext cx="1144720" cy="1048369"/>
                </a:xfrm>
                <a:prstGeom prst="rect">
                  <a:avLst/>
                </a:prstGeom>
              </p:spPr>
            </p:pic>
            <p:sp>
              <p:nvSpPr>
                <p:cNvPr id="28" name="TextBox 27">
                  <a:extLst>
                    <a:ext uri="{FF2B5EF4-FFF2-40B4-BE49-F238E27FC236}">
                      <a16:creationId xmlns:a16="http://schemas.microsoft.com/office/drawing/2014/main" id="{879BD93B-A74B-7101-5A51-A04BE639178D}"/>
                    </a:ext>
                  </a:extLst>
                </p:cNvPr>
                <p:cNvSpPr txBox="1"/>
                <p:nvPr/>
              </p:nvSpPr>
              <p:spPr>
                <a:xfrm>
                  <a:off x="8578964" y="3573006"/>
                  <a:ext cx="2254745" cy="1663231"/>
                </a:xfrm>
                <a:prstGeom prst="rect">
                  <a:avLst/>
                </a:prstGeom>
                <a:noFill/>
              </p:spPr>
              <p:txBody>
                <a:bodyPr wrap="square" rtlCol="0">
                  <a:spAutoFit/>
                </a:bodyPr>
                <a:lstStyle/>
                <a:p>
                  <a:pPr marL="0" indent="0" algn="ctr">
                    <a:buNone/>
                  </a:pPr>
                  <a:r>
                    <a:rPr lang="de-DE" sz="1000" b="1"/>
                    <a:t>MASQUE Egress proxy</a:t>
                  </a:r>
                </a:p>
              </p:txBody>
            </p:sp>
            <p:cxnSp>
              <p:nvCxnSpPr>
                <p:cNvPr id="29" name="Straight Connector 28">
                  <a:extLst>
                    <a:ext uri="{FF2B5EF4-FFF2-40B4-BE49-F238E27FC236}">
                      <a16:creationId xmlns:a16="http://schemas.microsoft.com/office/drawing/2014/main" id="{BC09B67C-E486-983D-C8FD-8CEE970DB10A}"/>
                    </a:ext>
                  </a:extLst>
                </p:cNvPr>
                <p:cNvCxnSpPr>
                  <a:cxnSpLocks/>
                </p:cNvCxnSpPr>
                <p:nvPr/>
              </p:nvCxnSpPr>
              <p:spPr>
                <a:xfrm>
                  <a:off x="1737821" y="2705218"/>
                  <a:ext cx="7220028" cy="40321"/>
                </a:xfrm>
                <a:prstGeom prst="line">
                  <a:avLst/>
                </a:prstGeom>
                <a:ln w="57150">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26EEEEA-AEDB-9E0B-43DF-FDA342CE3804}"/>
                    </a:ext>
                  </a:extLst>
                </p:cNvPr>
                <p:cNvCxnSpPr>
                  <a:cxnSpLocks/>
                </p:cNvCxnSpPr>
                <p:nvPr/>
              </p:nvCxnSpPr>
              <p:spPr>
                <a:xfrm>
                  <a:off x="1752503" y="2949745"/>
                  <a:ext cx="10122101" cy="19882"/>
                </a:xfrm>
                <a:prstGeom prst="line">
                  <a:avLst/>
                </a:prstGeom>
                <a:ln w="57150">
                  <a:solidFill>
                    <a:schemeClr val="accent2"/>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76DBC176-811F-BF3F-FCEB-B54FCC616331}"/>
                  </a:ext>
                </a:extLst>
              </p:cNvPr>
              <p:cNvSpPr txBox="1"/>
              <p:nvPr/>
            </p:nvSpPr>
            <p:spPr>
              <a:xfrm>
                <a:off x="381923" y="3453262"/>
                <a:ext cx="1782279" cy="340336"/>
              </a:xfrm>
              <a:prstGeom prst="rect">
                <a:avLst/>
              </a:prstGeom>
              <a:noFill/>
            </p:spPr>
            <p:txBody>
              <a:bodyPr wrap="square" rtlCol="0">
                <a:spAutoFit/>
              </a:bodyPr>
              <a:lstStyle/>
              <a:p>
                <a:pPr marL="0" indent="0" algn="ctr">
                  <a:buNone/>
                </a:pPr>
                <a:r>
                  <a:rPr lang="de-DE" sz="1000" b="1"/>
                  <a:t>Client</a:t>
                </a:r>
              </a:p>
            </p:txBody>
          </p:sp>
          <p:sp>
            <p:nvSpPr>
              <p:cNvPr id="14" name="Direct Access Storage 10">
                <a:extLst>
                  <a:ext uri="{FF2B5EF4-FFF2-40B4-BE49-F238E27FC236}">
                    <a16:creationId xmlns:a16="http://schemas.microsoft.com/office/drawing/2014/main" id="{58C66FCA-D6B6-3D50-BD41-0C8856FEF0AA}"/>
                  </a:ext>
                </a:extLst>
              </p:cNvPr>
              <p:cNvSpPr/>
              <p:nvPr/>
            </p:nvSpPr>
            <p:spPr>
              <a:xfrm flipV="1">
                <a:off x="1822550" y="3135840"/>
                <a:ext cx="5752351" cy="672117"/>
              </a:xfrm>
              <a:prstGeom prst="flowChartMagneticDrum">
                <a:avLst/>
              </a:prstGeom>
              <a:solidFill>
                <a:schemeClr val="accent1">
                  <a:lumMod val="20000"/>
                  <a:lumOff val="80000"/>
                  <a:alpha val="71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a:p>
            </p:txBody>
          </p:sp>
        </p:grpSp>
        <p:sp>
          <p:nvSpPr>
            <p:cNvPr id="31" name="Rectangle: Rounded Corners 30">
              <a:extLst>
                <a:ext uri="{FF2B5EF4-FFF2-40B4-BE49-F238E27FC236}">
                  <a16:creationId xmlns:a16="http://schemas.microsoft.com/office/drawing/2014/main" id="{EAB44234-FF2B-EE41-7EC0-8FFDA8CD70C3}"/>
                </a:ext>
              </a:extLst>
            </p:cNvPr>
            <p:cNvSpPr/>
            <p:nvPr/>
          </p:nvSpPr>
          <p:spPr bwMode="auto">
            <a:xfrm>
              <a:off x="7756087" y="4754533"/>
              <a:ext cx="3005537" cy="1418131"/>
            </a:xfrm>
            <a:prstGeom prst="roundRect">
              <a:avLst/>
            </a:prstGeom>
            <a:noFill/>
            <a:ln w="12700" cap="flat" cmpd="sng" algn="ctr">
              <a:solidFill>
                <a:schemeClr val="tx1"/>
              </a:solidFill>
              <a:prstDash val="dash"/>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rgbClr val="FFFFFF"/>
                </a:solidFill>
                <a:latin typeface="+mn-lt"/>
              </a:endParaRPr>
            </a:p>
          </p:txBody>
        </p:sp>
        <p:sp>
          <p:nvSpPr>
            <p:cNvPr id="32" name="Freeform 38">
              <a:extLst>
                <a:ext uri="{FF2B5EF4-FFF2-40B4-BE49-F238E27FC236}">
                  <a16:creationId xmlns:a16="http://schemas.microsoft.com/office/drawing/2014/main" id="{AF57A76C-5943-B99C-6950-C7B4A08476B5}"/>
                </a:ext>
              </a:extLst>
            </p:cNvPr>
            <p:cNvSpPr>
              <a:spLocks noChangeAspect="1"/>
            </p:cNvSpPr>
            <p:nvPr/>
          </p:nvSpPr>
          <p:spPr bwMode="auto">
            <a:xfrm>
              <a:off x="7031753" y="2648125"/>
              <a:ext cx="2109367" cy="1209296"/>
            </a:xfrm>
            <a:custGeom>
              <a:avLst/>
              <a:gdLst>
                <a:gd name="T0" fmla="*/ 2147483647 w 522"/>
                <a:gd name="T1" fmla="*/ 2147483647 h 399"/>
                <a:gd name="T2" fmla="*/ 2147483647 w 522"/>
                <a:gd name="T3" fmla="*/ 2147483647 h 399"/>
                <a:gd name="T4" fmla="*/ 0 w 522"/>
                <a:gd name="T5" fmla="*/ 2147483647 h 399"/>
                <a:gd name="T6" fmla="*/ 2147483647 w 522"/>
                <a:gd name="T7" fmla="*/ 2147483647 h 399"/>
                <a:gd name="T8" fmla="*/ 2147483647 w 522"/>
                <a:gd name="T9" fmla="*/ 2147483647 h 399"/>
                <a:gd name="T10" fmla="*/ 2147483647 w 522"/>
                <a:gd name="T11" fmla="*/ 0 h 399"/>
                <a:gd name="T12" fmla="*/ 2147483647 w 522"/>
                <a:gd name="T13" fmla="*/ 2147483647 h 399"/>
                <a:gd name="T14" fmla="*/ 2147483647 w 522"/>
                <a:gd name="T15" fmla="*/ 2147483647 h 399"/>
                <a:gd name="T16" fmla="*/ 2147483647 w 522"/>
                <a:gd name="T17" fmla="*/ 2147483647 h 399"/>
                <a:gd name="T18" fmla="*/ 2147483647 w 522"/>
                <a:gd name="T19" fmla="*/ 2147483647 h 399"/>
                <a:gd name="T20" fmla="*/ 2147483647 w 522"/>
                <a:gd name="T21" fmla="*/ 2147483647 h 399"/>
                <a:gd name="T22" fmla="*/ 2147483647 w 522"/>
                <a:gd name="T23" fmla="*/ 2147483647 h 399"/>
                <a:gd name="T24" fmla="*/ 2147483647 w 522"/>
                <a:gd name="T25" fmla="*/ 2147483647 h 399"/>
                <a:gd name="T26" fmla="*/ 2147483647 w 522"/>
                <a:gd name="T27" fmla="*/ 2147483647 h 399"/>
                <a:gd name="T28" fmla="*/ 2147483647 w 522"/>
                <a:gd name="T29" fmla="*/ 2147483647 h 399"/>
                <a:gd name="T30" fmla="*/ 2147483647 w 522"/>
                <a:gd name="T31" fmla="*/ 2147483647 h 399"/>
                <a:gd name="T32" fmla="*/ 2147483647 w 522"/>
                <a:gd name="T33" fmla="*/ 2147483647 h 399"/>
                <a:gd name="T34" fmla="*/ 2147483647 w 522"/>
                <a:gd name="T35" fmla="*/ 2147483647 h 399"/>
                <a:gd name="T36" fmla="*/ 2147483647 w 522"/>
                <a:gd name="T37" fmla="*/ 2147483647 h 399"/>
                <a:gd name="T38" fmla="*/ 2147483647 w 522"/>
                <a:gd name="T39" fmla="*/ 2147483647 h 399"/>
                <a:gd name="T40" fmla="*/ 2147483647 w 522"/>
                <a:gd name="T41" fmla="*/ 2147483647 h 399"/>
                <a:gd name="T42" fmla="*/ 2147483647 w 522"/>
                <a:gd name="T43" fmla="*/ 2147483647 h 399"/>
                <a:gd name="T44" fmla="*/ 2147483647 w 522"/>
                <a:gd name="T45" fmla="*/ 2147483647 h 399"/>
                <a:gd name="T46" fmla="*/ 2147483647 w 522"/>
                <a:gd name="T47" fmla="*/ 2147483647 h 399"/>
                <a:gd name="T48" fmla="*/ 2147483647 w 522"/>
                <a:gd name="T49" fmla="*/ 2147483647 h 399"/>
                <a:gd name="T50" fmla="*/ 2147483647 w 522"/>
                <a:gd name="T51" fmla="*/ 2147483647 h 399"/>
                <a:gd name="T52" fmla="*/ 2147483647 w 522"/>
                <a:gd name="T53" fmla="*/ 2147483647 h 399"/>
                <a:gd name="T54" fmla="*/ 2147483647 w 522"/>
                <a:gd name="T55" fmla="*/ 2147483647 h 399"/>
                <a:gd name="T56" fmla="*/ 2147483647 w 522"/>
                <a:gd name="T57" fmla="*/ 2147483647 h 399"/>
                <a:gd name="T58" fmla="*/ 2147483647 w 522"/>
                <a:gd name="T59" fmla="*/ 2147483647 h 399"/>
                <a:gd name="T60" fmla="*/ 2147483647 w 522"/>
                <a:gd name="T61" fmla="*/ 2147483647 h 399"/>
                <a:gd name="T62" fmla="*/ 2147483647 w 522"/>
                <a:gd name="T63" fmla="*/ 2147483647 h 399"/>
                <a:gd name="T64" fmla="*/ 2147483647 w 522"/>
                <a:gd name="T65" fmla="*/ 2147483647 h 399"/>
                <a:gd name="T66" fmla="*/ 2147483647 w 522"/>
                <a:gd name="T67" fmla="*/ 2147483647 h 399"/>
                <a:gd name="T68" fmla="*/ 2147483647 w 522"/>
                <a:gd name="T69" fmla="*/ 2147483647 h 399"/>
                <a:gd name="T70" fmla="*/ 2147483647 w 522"/>
                <a:gd name="T71" fmla="*/ 2147483647 h 399"/>
                <a:gd name="T72" fmla="*/ 2147483647 w 522"/>
                <a:gd name="T73" fmla="*/ 2147483647 h 399"/>
                <a:gd name="T74" fmla="*/ 2147483647 w 522"/>
                <a:gd name="T75" fmla="*/ 2147483647 h 399"/>
                <a:gd name="T76" fmla="*/ 2147483647 w 522"/>
                <a:gd name="T77" fmla="*/ 2147483647 h 399"/>
                <a:gd name="T78" fmla="*/ 2147483647 w 522"/>
                <a:gd name="T79" fmla="*/ 2147483647 h 399"/>
                <a:gd name="T80" fmla="*/ 2147483647 w 522"/>
                <a:gd name="T81" fmla="*/ 2147483647 h 399"/>
                <a:gd name="T82" fmla="*/ 2147483647 w 522"/>
                <a:gd name="T83" fmla="*/ 2147483647 h 399"/>
                <a:gd name="T84" fmla="*/ 2147483647 w 522"/>
                <a:gd name="T85" fmla="*/ 2147483647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en-US"/>
            </a:p>
          </p:txBody>
        </p:sp>
        <p:sp>
          <p:nvSpPr>
            <p:cNvPr id="33" name="Freeform 38">
              <a:extLst>
                <a:ext uri="{FF2B5EF4-FFF2-40B4-BE49-F238E27FC236}">
                  <a16:creationId xmlns:a16="http://schemas.microsoft.com/office/drawing/2014/main" id="{E916EF4D-4366-4ECD-3BFF-8369DFF4A59A}"/>
                </a:ext>
              </a:extLst>
            </p:cNvPr>
            <p:cNvSpPr>
              <a:spLocks noChangeAspect="1"/>
            </p:cNvSpPr>
            <p:nvPr/>
          </p:nvSpPr>
          <p:spPr bwMode="auto">
            <a:xfrm>
              <a:off x="7031753" y="1448492"/>
              <a:ext cx="2109367" cy="1209296"/>
            </a:xfrm>
            <a:custGeom>
              <a:avLst/>
              <a:gdLst>
                <a:gd name="T0" fmla="*/ 2147483647 w 522"/>
                <a:gd name="T1" fmla="*/ 2147483647 h 399"/>
                <a:gd name="T2" fmla="*/ 2147483647 w 522"/>
                <a:gd name="T3" fmla="*/ 2147483647 h 399"/>
                <a:gd name="T4" fmla="*/ 0 w 522"/>
                <a:gd name="T5" fmla="*/ 2147483647 h 399"/>
                <a:gd name="T6" fmla="*/ 2147483647 w 522"/>
                <a:gd name="T7" fmla="*/ 2147483647 h 399"/>
                <a:gd name="T8" fmla="*/ 2147483647 w 522"/>
                <a:gd name="T9" fmla="*/ 2147483647 h 399"/>
                <a:gd name="T10" fmla="*/ 2147483647 w 522"/>
                <a:gd name="T11" fmla="*/ 0 h 399"/>
                <a:gd name="T12" fmla="*/ 2147483647 w 522"/>
                <a:gd name="T13" fmla="*/ 2147483647 h 399"/>
                <a:gd name="T14" fmla="*/ 2147483647 w 522"/>
                <a:gd name="T15" fmla="*/ 2147483647 h 399"/>
                <a:gd name="T16" fmla="*/ 2147483647 w 522"/>
                <a:gd name="T17" fmla="*/ 2147483647 h 399"/>
                <a:gd name="T18" fmla="*/ 2147483647 w 522"/>
                <a:gd name="T19" fmla="*/ 2147483647 h 399"/>
                <a:gd name="T20" fmla="*/ 2147483647 w 522"/>
                <a:gd name="T21" fmla="*/ 2147483647 h 399"/>
                <a:gd name="T22" fmla="*/ 2147483647 w 522"/>
                <a:gd name="T23" fmla="*/ 2147483647 h 399"/>
                <a:gd name="T24" fmla="*/ 2147483647 w 522"/>
                <a:gd name="T25" fmla="*/ 2147483647 h 399"/>
                <a:gd name="T26" fmla="*/ 2147483647 w 522"/>
                <a:gd name="T27" fmla="*/ 2147483647 h 399"/>
                <a:gd name="T28" fmla="*/ 2147483647 w 522"/>
                <a:gd name="T29" fmla="*/ 2147483647 h 399"/>
                <a:gd name="T30" fmla="*/ 2147483647 w 522"/>
                <a:gd name="T31" fmla="*/ 2147483647 h 399"/>
                <a:gd name="T32" fmla="*/ 2147483647 w 522"/>
                <a:gd name="T33" fmla="*/ 2147483647 h 399"/>
                <a:gd name="T34" fmla="*/ 2147483647 w 522"/>
                <a:gd name="T35" fmla="*/ 2147483647 h 399"/>
                <a:gd name="T36" fmla="*/ 2147483647 w 522"/>
                <a:gd name="T37" fmla="*/ 2147483647 h 399"/>
                <a:gd name="T38" fmla="*/ 2147483647 w 522"/>
                <a:gd name="T39" fmla="*/ 2147483647 h 399"/>
                <a:gd name="T40" fmla="*/ 2147483647 w 522"/>
                <a:gd name="T41" fmla="*/ 2147483647 h 399"/>
                <a:gd name="T42" fmla="*/ 2147483647 w 522"/>
                <a:gd name="T43" fmla="*/ 2147483647 h 399"/>
                <a:gd name="T44" fmla="*/ 2147483647 w 522"/>
                <a:gd name="T45" fmla="*/ 2147483647 h 399"/>
                <a:gd name="T46" fmla="*/ 2147483647 w 522"/>
                <a:gd name="T47" fmla="*/ 2147483647 h 399"/>
                <a:gd name="T48" fmla="*/ 2147483647 w 522"/>
                <a:gd name="T49" fmla="*/ 2147483647 h 399"/>
                <a:gd name="T50" fmla="*/ 2147483647 w 522"/>
                <a:gd name="T51" fmla="*/ 2147483647 h 399"/>
                <a:gd name="T52" fmla="*/ 2147483647 w 522"/>
                <a:gd name="T53" fmla="*/ 2147483647 h 399"/>
                <a:gd name="T54" fmla="*/ 2147483647 w 522"/>
                <a:gd name="T55" fmla="*/ 2147483647 h 399"/>
                <a:gd name="T56" fmla="*/ 2147483647 w 522"/>
                <a:gd name="T57" fmla="*/ 2147483647 h 399"/>
                <a:gd name="T58" fmla="*/ 2147483647 w 522"/>
                <a:gd name="T59" fmla="*/ 2147483647 h 399"/>
                <a:gd name="T60" fmla="*/ 2147483647 w 522"/>
                <a:gd name="T61" fmla="*/ 2147483647 h 399"/>
                <a:gd name="T62" fmla="*/ 2147483647 w 522"/>
                <a:gd name="T63" fmla="*/ 2147483647 h 399"/>
                <a:gd name="T64" fmla="*/ 2147483647 w 522"/>
                <a:gd name="T65" fmla="*/ 2147483647 h 399"/>
                <a:gd name="T66" fmla="*/ 2147483647 w 522"/>
                <a:gd name="T67" fmla="*/ 2147483647 h 399"/>
                <a:gd name="T68" fmla="*/ 2147483647 w 522"/>
                <a:gd name="T69" fmla="*/ 2147483647 h 399"/>
                <a:gd name="T70" fmla="*/ 2147483647 w 522"/>
                <a:gd name="T71" fmla="*/ 2147483647 h 399"/>
                <a:gd name="T72" fmla="*/ 2147483647 w 522"/>
                <a:gd name="T73" fmla="*/ 2147483647 h 399"/>
                <a:gd name="T74" fmla="*/ 2147483647 w 522"/>
                <a:gd name="T75" fmla="*/ 2147483647 h 399"/>
                <a:gd name="T76" fmla="*/ 2147483647 w 522"/>
                <a:gd name="T77" fmla="*/ 2147483647 h 399"/>
                <a:gd name="T78" fmla="*/ 2147483647 w 522"/>
                <a:gd name="T79" fmla="*/ 2147483647 h 399"/>
                <a:gd name="T80" fmla="*/ 2147483647 w 522"/>
                <a:gd name="T81" fmla="*/ 2147483647 h 399"/>
                <a:gd name="T82" fmla="*/ 2147483647 w 522"/>
                <a:gd name="T83" fmla="*/ 2147483647 h 399"/>
                <a:gd name="T84" fmla="*/ 2147483647 w 522"/>
                <a:gd name="T85" fmla="*/ 2147483647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2">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defRPr/>
              </a:pPr>
              <a:endParaRPr lang="en-US" sz="1800"/>
            </a:p>
          </p:txBody>
        </p:sp>
        <p:sp>
          <p:nvSpPr>
            <p:cNvPr id="34" name="Freeform 3">
              <a:extLst>
                <a:ext uri="{FF2B5EF4-FFF2-40B4-BE49-F238E27FC236}">
                  <a16:creationId xmlns:a16="http://schemas.microsoft.com/office/drawing/2014/main" id="{75C6B3D5-C786-4F60-A7CA-46E3EB4260B5}"/>
                </a:ext>
              </a:extLst>
            </p:cNvPr>
            <p:cNvSpPr>
              <a:spLocks noChangeAspect="1" noEditPoints="1"/>
            </p:cNvSpPr>
            <p:nvPr/>
          </p:nvSpPr>
          <p:spPr bwMode="auto">
            <a:xfrm>
              <a:off x="7483456" y="3036728"/>
              <a:ext cx="401719" cy="441752"/>
            </a:xfrm>
            <a:custGeom>
              <a:avLst/>
              <a:gdLst>
                <a:gd name="T0" fmla="*/ 2147483647 w 327"/>
                <a:gd name="T1" fmla="*/ 2147483647 h 370"/>
                <a:gd name="T2" fmla="*/ 2147483647 w 327"/>
                <a:gd name="T3" fmla="*/ 2147483647 h 370"/>
                <a:gd name="T4" fmla="*/ 2147483647 w 327"/>
                <a:gd name="T5" fmla="*/ 2147483647 h 370"/>
                <a:gd name="T6" fmla="*/ 2147483647 w 327"/>
                <a:gd name="T7" fmla="*/ 2147483647 h 370"/>
                <a:gd name="T8" fmla="*/ 2147483647 w 327"/>
                <a:gd name="T9" fmla="*/ 2147483647 h 370"/>
                <a:gd name="T10" fmla="*/ 2147483647 w 327"/>
                <a:gd name="T11" fmla="*/ 2147483647 h 370"/>
                <a:gd name="T12" fmla="*/ 2147483647 w 327"/>
                <a:gd name="T13" fmla="*/ 2147483647 h 370"/>
                <a:gd name="T14" fmla="*/ 2147483647 w 327"/>
                <a:gd name="T15" fmla="*/ 2147483647 h 370"/>
                <a:gd name="T16" fmla="*/ 2147483647 w 327"/>
                <a:gd name="T17" fmla="*/ 2147483647 h 370"/>
                <a:gd name="T18" fmla="*/ 2147483647 w 327"/>
                <a:gd name="T19" fmla="*/ 2147483647 h 370"/>
                <a:gd name="T20" fmla="*/ 2147483647 w 327"/>
                <a:gd name="T21" fmla="*/ 2147483647 h 370"/>
                <a:gd name="T22" fmla="*/ 2147483647 w 327"/>
                <a:gd name="T23" fmla="*/ 2147483647 h 370"/>
                <a:gd name="T24" fmla="*/ 2147483647 w 327"/>
                <a:gd name="T25" fmla="*/ 2147483647 h 370"/>
                <a:gd name="T26" fmla="*/ 2147483647 w 327"/>
                <a:gd name="T27" fmla="*/ 2147483647 h 370"/>
                <a:gd name="T28" fmla="*/ 2147483647 w 327"/>
                <a:gd name="T29" fmla="*/ 2147483647 h 370"/>
                <a:gd name="T30" fmla="*/ 2147483647 w 327"/>
                <a:gd name="T31" fmla="*/ 2147483647 h 370"/>
                <a:gd name="T32" fmla="*/ 2147483647 w 327"/>
                <a:gd name="T33" fmla="*/ 2147483647 h 370"/>
                <a:gd name="T34" fmla="*/ 2147483647 w 327"/>
                <a:gd name="T35" fmla="*/ 2147483647 h 370"/>
                <a:gd name="T36" fmla="*/ 2147483647 w 327"/>
                <a:gd name="T37" fmla="*/ 2147483647 h 370"/>
                <a:gd name="T38" fmla="*/ 2147483647 w 327"/>
                <a:gd name="T39" fmla="*/ 2147483647 h 370"/>
                <a:gd name="T40" fmla="*/ 2147483647 w 327"/>
                <a:gd name="T41" fmla="*/ 2147483647 h 370"/>
                <a:gd name="T42" fmla="*/ 2147483647 w 327"/>
                <a:gd name="T43" fmla="*/ 2147483647 h 370"/>
                <a:gd name="T44" fmla="*/ 2147483647 w 327"/>
                <a:gd name="T45" fmla="*/ 2147483647 h 370"/>
                <a:gd name="T46" fmla="*/ 2147483647 w 327"/>
                <a:gd name="T47" fmla="*/ 2147483647 h 370"/>
                <a:gd name="T48" fmla="*/ 2147483647 w 327"/>
                <a:gd name="T49" fmla="*/ 2147483647 h 370"/>
                <a:gd name="T50" fmla="*/ 2147483647 w 327"/>
                <a:gd name="T51" fmla="*/ 2147483647 h 370"/>
                <a:gd name="T52" fmla="*/ 2147483647 w 327"/>
                <a:gd name="T53" fmla="*/ 2147483647 h 370"/>
                <a:gd name="T54" fmla="*/ 2147483647 w 327"/>
                <a:gd name="T55" fmla="*/ 2147483647 h 370"/>
                <a:gd name="T56" fmla="*/ 2147483647 w 327"/>
                <a:gd name="T57" fmla="*/ 2147483647 h 370"/>
                <a:gd name="T58" fmla="*/ 2147483647 w 327"/>
                <a:gd name="T59" fmla="*/ 2147483647 h 370"/>
                <a:gd name="T60" fmla="*/ 2147483647 w 327"/>
                <a:gd name="T61" fmla="*/ 2147483647 h 370"/>
                <a:gd name="T62" fmla="*/ 2147483647 w 327"/>
                <a:gd name="T63" fmla="*/ 2147483647 h 370"/>
                <a:gd name="T64" fmla="*/ 2147483647 w 327"/>
                <a:gd name="T65" fmla="*/ 2147483647 h 370"/>
                <a:gd name="T66" fmla="*/ 2147483647 w 327"/>
                <a:gd name="T67" fmla="*/ 2147483647 h 370"/>
                <a:gd name="T68" fmla="*/ 2147483647 w 327"/>
                <a:gd name="T69" fmla="*/ 2147483647 h 370"/>
                <a:gd name="T70" fmla="*/ 2147483647 w 327"/>
                <a:gd name="T71" fmla="*/ 2147483647 h 370"/>
                <a:gd name="T72" fmla="*/ 2147483647 w 327"/>
                <a:gd name="T73" fmla="*/ 2147483647 h 370"/>
                <a:gd name="T74" fmla="*/ 2147483647 w 327"/>
                <a:gd name="T75" fmla="*/ 2147483647 h 370"/>
                <a:gd name="T76" fmla="*/ 2147483647 w 327"/>
                <a:gd name="T77" fmla="*/ 2147483647 h 370"/>
                <a:gd name="T78" fmla="*/ 2147483647 w 327"/>
                <a:gd name="T79" fmla="*/ 2147483647 h 370"/>
                <a:gd name="T80" fmla="*/ 2147483647 w 327"/>
                <a:gd name="T81" fmla="*/ 2147483647 h 370"/>
                <a:gd name="T82" fmla="*/ 2147483647 w 327"/>
                <a:gd name="T83" fmla="*/ 2147483647 h 370"/>
                <a:gd name="T84" fmla="*/ 2147483647 w 327"/>
                <a:gd name="T85" fmla="*/ 2147483647 h 3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70"/>
                <a:gd name="T131" fmla="*/ 327 w 327"/>
                <a:gd name="T132" fmla="*/ 370 h 3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70">
                  <a:moveTo>
                    <a:pt x="287" y="4"/>
                  </a:moveTo>
                  <a:cubicBezTo>
                    <a:pt x="284" y="0"/>
                    <a:pt x="279" y="0"/>
                    <a:pt x="276" y="4"/>
                  </a:cubicBezTo>
                  <a:cubicBezTo>
                    <a:pt x="273" y="7"/>
                    <a:pt x="273" y="12"/>
                    <a:pt x="276" y="15"/>
                  </a:cubicBezTo>
                  <a:cubicBezTo>
                    <a:pt x="300" y="38"/>
                    <a:pt x="311" y="69"/>
                    <a:pt x="311" y="100"/>
                  </a:cubicBezTo>
                  <a:cubicBezTo>
                    <a:pt x="311" y="131"/>
                    <a:pt x="300" y="162"/>
                    <a:pt x="276" y="185"/>
                  </a:cubicBezTo>
                  <a:cubicBezTo>
                    <a:pt x="273" y="188"/>
                    <a:pt x="273" y="194"/>
                    <a:pt x="276" y="197"/>
                  </a:cubicBezTo>
                  <a:cubicBezTo>
                    <a:pt x="278" y="198"/>
                    <a:pt x="280" y="199"/>
                    <a:pt x="282" y="199"/>
                  </a:cubicBezTo>
                  <a:cubicBezTo>
                    <a:pt x="284" y="199"/>
                    <a:pt x="286" y="198"/>
                    <a:pt x="287" y="197"/>
                  </a:cubicBezTo>
                  <a:cubicBezTo>
                    <a:pt x="314" y="170"/>
                    <a:pt x="327" y="135"/>
                    <a:pt x="327" y="100"/>
                  </a:cubicBezTo>
                  <a:cubicBezTo>
                    <a:pt x="327" y="65"/>
                    <a:pt x="314" y="30"/>
                    <a:pt x="287" y="4"/>
                  </a:cubicBezTo>
                  <a:close/>
                  <a:moveTo>
                    <a:pt x="273" y="100"/>
                  </a:moveTo>
                  <a:cubicBezTo>
                    <a:pt x="273" y="121"/>
                    <a:pt x="265" y="142"/>
                    <a:pt x="249" y="158"/>
                  </a:cubicBezTo>
                  <a:cubicBezTo>
                    <a:pt x="246" y="161"/>
                    <a:pt x="246" y="166"/>
                    <a:pt x="249" y="169"/>
                  </a:cubicBezTo>
                  <a:cubicBezTo>
                    <a:pt x="250" y="171"/>
                    <a:pt x="253" y="172"/>
                    <a:pt x="255" y="172"/>
                  </a:cubicBezTo>
                  <a:cubicBezTo>
                    <a:pt x="257" y="172"/>
                    <a:pt x="259" y="171"/>
                    <a:pt x="260" y="169"/>
                  </a:cubicBezTo>
                  <a:cubicBezTo>
                    <a:pt x="279" y="150"/>
                    <a:pt x="289" y="125"/>
                    <a:pt x="289" y="100"/>
                  </a:cubicBezTo>
                  <a:cubicBezTo>
                    <a:pt x="289" y="75"/>
                    <a:pt x="279" y="50"/>
                    <a:pt x="260" y="31"/>
                  </a:cubicBezTo>
                  <a:cubicBezTo>
                    <a:pt x="257" y="28"/>
                    <a:pt x="252" y="28"/>
                    <a:pt x="249" y="31"/>
                  </a:cubicBezTo>
                  <a:cubicBezTo>
                    <a:pt x="246" y="34"/>
                    <a:pt x="246" y="39"/>
                    <a:pt x="249" y="42"/>
                  </a:cubicBezTo>
                  <a:cubicBezTo>
                    <a:pt x="265" y="58"/>
                    <a:pt x="273" y="79"/>
                    <a:pt x="273" y="100"/>
                  </a:cubicBezTo>
                  <a:close/>
                  <a:moveTo>
                    <a:pt x="222" y="142"/>
                  </a:moveTo>
                  <a:cubicBezTo>
                    <a:pt x="223" y="144"/>
                    <a:pt x="225" y="145"/>
                    <a:pt x="227" y="145"/>
                  </a:cubicBezTo>
                  <a:cubicBezTo>
                    <a:pt x="229" y="145"/>
                    <a:pt x="231" y="144"/>
                    <a:pt x="233" y="142"/>
                  </a:cubicBezTo>
                  <a:cubicBezTo>
                    <a:pt x="245" y="131"/>
                    <a:pt x="250" y="115"/>
                    <a:pt x="250" y="100"/>
                  </a:cubicBezTo>
                  <a:cubicBezTo>
                    <a:pt x="250" y="85"/>
                    <a:pt x="245" y="70"/>
                    <a:pt x="233" y="58"/>
                  </a:cubicBezTo>
                  <a:cubicBezTo>
                    <a:pt x="230" y="55"/>
                    <a:pt x="225" y="55"/>
                    <a:pt x="222" y="58"/>
                  </a:cubicBezTo>
                  <a:cubicBezTo>
                    <a:pt x="219" y="61"/>
                    <a:pt x="219" y="66"/>
                    <a:pt x="222" y="69"/>
                  </a:cubicBezTo>
                  <a:cubicBezTo>
                    <a:pt x="230" y="78"/>
                    <a:pt x="234" y="89"/>
                    <a:pt x="234" y="100"/>
                  </a:cubicBezTo>
                  <a:cubicBezTo>
                    <a:pt x="234" y="111"/>
                    <a:pt x="230" y="122"/>
                    <a:pt x="222" y="131"/>
                  </a:cubicBezTo>
                  <a:cubicBezTo>
                    <a:pt x="219" y="134"/>
                    <a:pt x="219" y="139"/>
                    <a:pt x="222" y="142"/>
                  </a:cubicBezTo>
                  <a:close/>
                  <a:moveTo>
                    <a:pt x="51" y="185"/>
                  </a:moveTo>
                  <a:cubicBezTo>
                    <a:pt x="28" y="162"/>
                    <a:pt x="16" y="131"/>
                    <a:pt x="16" y="100"/>
                  </a:cubicBezTo>
                  <a:cubicBezTo>
                    <a:pt x="16" y="69"/>
                    <a:pt x="28" y="38"/>
                    <a:pt x="51" y="15"/>
                  </a:cubicBezTo>
                  <a:cubicBezTo>
                    <a:pt x="54" y="12"/>
                    <a:pt x="54" y="7"/>
                    <a:pt x="51" y="4"/>
                  </a:cubicBezTo>
                  <a:cubicBezTo>
                    <a:pt x="48" y="0"/>
                    <a:pt x="43" y="0"/>
                    <a:pt x="40" y="4"/>
                  </a:cubicBezTo>
                  <a:cubicBezTo>
                    <a:pt x="40" y="4"/>
                    <a:pt x="40" y="4"/>
                    <a:pt x="40" y="4"/>
                  </a:cubicBezTo>
                  <a:cubicBezTo>
                    <a:pt x="13" y="30"/>
                    <a:pt x="0" y="65"/>
                    <a:pt x="0" y="100"/>
                  </a:cubicBezTo>
                  <a:cubicBezTo>
                    <a:pt x="0" y="135"/>
                    <a:pt x="13" y="170"/>
                    <a:pt x="40" y="197"/>
                  </a:cubicBezTo>
                  <a:cubicBezTo>
                    <a:pt x="41" y="198"/>
                    <a:pt x="44" y="199"/>
                    <a:pt x="46" y="199"/>
                  </a:cubicBezTo>
                  <a:cubicBezTo>
                    <a:pt x="48" y="199"/>
                    <a:pt x="50" y="198"/>
                    <a:pt x="51" y="197"/>
                  </a:cubicBezTo>
                  <a:cubicBezTo>
                    <a:pt x="54" y="194"/>
                    <a:pt x="54" y="188"/>
                    <a:pt x="51" y="185"/>
                  </a:cubicBezTo>
                  <a:close/>
                  <a:moveTo>
                    <a:pt x="67" y="169"/>
                  </a:moveTo>
                  <a:cubicBezTo>
                    <a:pt x="69" y="171"/>
                    <a:pt x="71" y="172"/>
                    <a:pt x="73" y="172"/>
                  </a:cubicBezTo>
                  <a:cubicBezTo>
                    <a:pt x="75" y="172"/>
                    <a:pt x="77" y="171"/>
                    <a:pt x="78" y="169"/>
                  </a:cubicBezTo>
                  <a:cubicBezTo>
                    <a:pt x="82" y="166"/>
                    <a:pt x="82" y="161"/>
                    <a:pt x="78" y="158"/>
                  </a:cubicBezTo>
                  <a:cubicBezTo>
                    <a:pt x="62" y="142"/>
                    <a:pt x="54" y="121"/>
                    <a:pt x="54" y="100"/>
                  </a:cubicBezTo>
                  <a:cubicBezTo>
                    <a:pt x="54" y="79"/>
                    <a:pt x="62" y="58"/>
                    <a:pt x="78" y="42"/>
                  </a:cubicBezTo>
                  <a:cubicBezTo>
                    <a:pt x="82" y="39"/>
                    <a:pt x="82" y="34"/>
                    <a:pt x="78" y="31"/>
                  </a:cubicBezTo>
                  <a:cubicBezTo>
                    <a:pt x="75" y="28"/>
                    <a:pt x="70" y="28"/>
                    <a:pt x="67" y="31"/>
                  </a:cubicBezTo>
                  <a:cubicBezTo>
                    <a:pt x="48" y="50"/>
                    <a:pt x="38" y="75"/>
                    <a:pt x="38" y="100"/>
                  </a:cubicBezTo>
                  <a:cubicBezTo>
                    <a:pt x="38" y="125"/>
                    <a:pt x="48" y="150"/>
                    <a:pt x="67" y="169"/>
                  </a:cubicBezTo>
                  <a:close/>
                  <a:moveTo>
                    <a:pt x="94" y="142"/>
                  </a:moveTo>
                  <a:cubicBezTo>
                    <a:pt x="96" y="144"/>
                    <a:pt x="98" y="145"/>
                    <a:pt x="100" y="145"/>
                  </a:cubicBezTo>
                  <a:cubicBezTo>
                    <a:pt x="102" y="145"/>
                    <a:pt x="104" y="144"/>
                    <a:pt x="106" y="142"/>
                  </a:cubicBezTo>
                  <a:cubicBezTo>
                    <a:pt x="109" y="139"/>
                    <a:pt x="109" y="134"/>
                    <a:pt x="106" y="131"/>
                  </a:cubicBezTo>
                  <a:cubicBezTo>
                    <a:pt x="97" y="122"/>
                    <a:pt x="93" y="111"/>
                    <a:pt x="93" y="100"/>
                  </a:cubicBezTo>
                  <a:cubicBezTo>
                    <a:pt x="93" y="89"/>
                    <a:pt x="97" y="78"/>
                    <a:pt x="106" y="69"/>
                  </a:cubicBezTo>
                  <a:cubicBezTo>
                    <a:pt x="109" y="66"/>
                    <a:pt x="109" y="61"/>
                    <a:pt x="106" y="58"/>
                  </a:cubicBezTo>
                  <a:cubicBezTo>
                    <a:pt x="103" y="55"/>
                    <a:pt x="97" y="55"/>
                    <a:pt x="94" y="58"/>
                  </a:cubicBezTo>
                  <a:cubicBezTo>
                    <a:pt x="83" y="70"/>
                    <a:pt x="77" y="85"/>
                    <a:pt x="77" y="100"/>
                  </a:cubicBezTo>
                  <a:cubicBezTo>
                    <a:pt x="77" y="115"/>
                    <a:pt x="83" y="131"/>
                    <a:pt x="94" y="142"/>
                  </a:cubicBezTo>
                  <a:close/>
                  <a:moveTo>
                    <a:pt x="267" y="349"/>
                  </a:moveTo>
                  <a:cubicBezTo>
                    <a:pt x="257" y="336"/>
                    <a:pt x="238" y="309"/>
                    <a:pt x="219" y="270"/>
                  </a:cubicBezTo>
                  <a:cubicBezTo>
                    <a:pt x="218" y="270"/>
                    <a:pt x="218" y="269"/>
                    <a:pt x="218" y="268"/>
                  </a:cubicBezTo>
                  <a:cubicBezTo>
                    <a:pt x="213" y="259"/>
                    <a:pt x="209" y="249"/>
                    <a:pt x="204" y="239"/>
                  </a:cubicBezTo>
                  <a:cubicBezTo>
                    <a:pt x="190" y="205"/>
                    <a:pt x="182" y="171"/>
                    <a:pt x="177" y="146"/>
                  </a:cubicBezTo>
                  <a:cubicBezTo>
                    <a:pt x="197" y="140"/>
                    <a:pt x="211" y="122"/>
                    <a:pt x="211" y="100"/>
                  </a:cubicBezTo>
                  <a:cubicBezTo>
                    <a:pt x="211" y="93"/>
                    <a:pt x="210" y="87"/>
                    <a:pt x="208" y="81"/>
                  </a:cubicBezTo>
                  <a:cubicBezTo>
                    <a:pt x="206" y="77"/>
                    <a:pt x="201" y="75"/>
                    <a:pt x="197" y="77"/>
                  </a:cubicBezTo>
                  <a:cubicBezTo>
                    <a:pt x="193" y="79"/>
                    <a:pt x="191" y="84"/>
                    <a:pt x="193" y="88"/>
                  </a:cubicBezTo>
                  <a:cubicBezTo>
                    <a:pt x="194" y="91"/>
                    <a:pt x="195" y="96"/>
                    <a:pt x="195" y="100"/>
                  </a:cubicBezTo>
                  <a:cubicBezTo>
                    <a:pt x="195" y="117"/>
                    <a:pt x="181" y="132"/>
                    <a:pt x="164" y="132"/>
                  </a:cubicBezTo>
                  <a:cubicBezTo>
                    <a:pt x="146" y="132"/>
                    <a:pt x="132" y="117"/>
                    <a:pt x="132" y="100"/>
                  </a:cubicBezTo>
                  <a:cubicBezTo>
                    <a:pt x="132" y="82"/>
                    <a:pt x="146" y="68"/>
                    <a:pt x="164" y="68"/>
                  </a:cubicBezTo>
                  <a:cubicBezTo>
                    <a:pt x="169" y="68"/>
                    <a:pt x="173" y="69"/>
                    <a:pt x="177" y="71"/>
                  </a:cubicBezTo>
                  <a:cubicBezTo>
                    <a:pt x="181" y="73"/>
                    <a:pt x="186" y="71"/>
                    <a:pt x="188" y="67"/>
                  </a:cubicBezTo>
                  <a:cubicBezTo>
                    <a:pt x="190" y="63"/>
                    <a:pt x="188" y="59"/>
                    <a:pt x="184" y="57"/>
                  </a:cubicBezTo>
                  <a:cubicBezTo>
                    <a:pt x="184" y="57"/>
                    <a:pt x="184" y="57"/>
                    <a:pt x="184" y="57"/>
                  </a:cubicBezTo>
                  <a:cubicBezTo>
                    <a:pt x="178" y="54"/>
                    <a:pt x="171" y="52"/>
                    <a:pt x="164" y="52"/>
                  </a:cubicBezTo>
                  <a:cubicBezTo>
                    <a:pt x="137" y="52"/>
                    <a:pt x="116" y="74"/>
                    <a:pt x="116" y="100"/>
                  </a:cubicBezTo>
                  <a:cubicBezTo>
                    <a:pt x="116" y="121"/>
                    <a:pt x="130" y="140"/>
                    <a:pt x="150" y="146"/>
                  </a:cubicBezTo>
                  <a:cubicBezTo>
                    <a:pt x="145" y="170"/>
                    <a:pt x="136" y="205"/>
                    <a:pt x="123" y="239"/>
                  </a:cubicBezTo>
                  <a:cubicBezTo>
                    <a:pt x="118" y="249"/>
                    <a:pt x="114" y="259"/>
                    <a:pt x="109" y="268"/>
                  </a:cubicBezTo>
                  <a:cubicBezTo>
                    <a:pt x="109" y="269"/>
                    <a:pt x="108" y="270"/>
                    <a:pt x="108" y="271"/>
                  </a:cubicBezTo>
                  <a:cubicBezTo>
                    <a:pt x="97" y="293"/>
                    <a:pt x="85" y="312"/>
                    <a:pt x="76" y="326"/>
                  </a:cubicBezTo>
                  <a:cubicBezTo>
                    <a:pt x="69" y="336"/>
                    <a:pt x="63" y="344"/>
                    <a:pt x="59" y="349"/>
                  </a:cubicBezTo>
                  <a:cubicBezTo>
                    <a:pt x="57" y="351"/>
                    <a:pt x="55" y="353"/>
                    <a:pt x="54" y="355"/>
                  </a:cubicBezTo>
                  <a:cubicBezTo>
                    <a:pt x="53" y="356"/>
                    <a:pt x="52" y="357"/>
                    <a:pt x="52" y="357"/>
                  </a:cubicBezTo>
                  <a:cubicBezTo>
                    <a:pt x="50" y="359"/>
                    <a:pt x="50" y="362"/>
                    <a:pt x="51" y="365"/>
                  </a:cubicBezTo>
                  <a:cubicBezTo>
                    <a:pt x="52" y="368"/>
                    <a:pt x="55" y="370"/>
                    <a:pt x="58" y="370"/>
                  </a:cubicBezTo>
                  <a:cubicBezTo>
                    <a:pt x="97" y="370"/>
                    <a:pt x="97" y="370"/>
                    <a:pt x="97" y="370"/>
                  </a:cubicBezTo>
                  <a:cubicBezTo>
                    <a:pt x="100" y="370"/>
                    <a:pt x="102" y="368"/>
                    <a:pt x="104" y="366"/>
                  </a:cubicBezTo>
                  <a:cubicBezTo>
                    <a:pt x="115" y="345"/>
                    <a:pt x="138" y="331"/>
                    <a:pt x="163" y="331"/>
                  </a:cubicBezTo>
                  <a:cubicBezTo>
                    <a:pt x="189" y="331"/>
                    <a:pt x="211" y="345"/>
                    <a:pt x="223" y="366"/>
                  </a:cubicBezTo>
                  <a:cubicBezTo>
                    <a:pt x="224" y="368"/>
                    <a:pt x="227" y="370"/>
                    <a:pt x="230" y="370"/>
                  </a:cubicBezTo>
                  <a:cubicBezTo>
                    <a:pt x="268" y="370"/>
                    <a:pt x="268" y="370"/>
                    <a:pt x="268" y="370"/>
                  </a:cubicBezTo>
                  <a:cubicBezTo>
                    <a:pt x="268" y="370"/>
                    <a:pt x="268" y="370"/>
                    <a:pt x="268" y="370"/>
                  </a:cubicBezTo>
                  <a:cubicBezTo>
                    <a:pt x="271" y="370"/>
                    <a:pt x="274" y="368"/>
                    <a:pt x="275" y="365"/>
                  </a:cubicBezTo>
                  <a:cubicBezTo>
                    <a:pt x="276" y="362"/>
                    <a:pt x="276" y="359"/>
                    <a:pt x="274" y="357"/>
                  </a:cubicBezTo>
                  <a:cubicBezTo>
                    <a:pt x="274" y="357"/>
                    <a:pt x="271" y="354"/>
                    <a:pt x="267" y="349"/>
                  </a:cubicBezTo>
                  <a:close/>
                  <a:moveTo>
                    <a:pt x="163" y="159"/>
                  </a:moveTo>
                  <a:cubicBezTo>
                    <a:pt x="168" y="179"/>
                    <a:pt x="174" y="203"/>
                    <a:pt x="183" y="228"/>
                  </a:cubicBezTo>
                  <a:cubicBezTo>
                    <a:pt x="177" y="227"/>
                    <a:pt x="170" y="227"/>
                    <a:pt x="163" y="227"/>
                  </a:cubicBezTo>
                  <a:cubicBezTo>
                    <a:pt x="157" y="227"/>
                    <a:pt x="150" y="227"/>
                    <a:pt x="144" y="228"/>
                  </a:cubicBezTo>
                  <a:cubicBezTo>
                    <a:pt x="153" y="203"/>
                    <a:pt x="159" y="179"/>
                    <a:pt x="163" y="159"/>
                  </a:cubicBezTo>
                  <a:close/>
                  <a:moveTo>
                    <a:pt x="137" y="245"/>
                  </a:moveTo>
                  <a:cubicBezTo>
                    <a:pt x="146" y="244"/>
                    <a:pt x="154" y="243"/>
                    <a:pt x="163" y="243"/>
                  </a:cubicBezTo>
                  <a:cubicBezTo>
                    <a:pt x="172" y="243"/>
                    <a:pt x="181" y="244"/>
                    <a:pt x="190" y="245"/>
                  </a:cubicBezTo>
                  <a:cubicBezTo>
                    <a:pt x="192" y="250"/>
                    <a:pt x="194" y="255"/>
                    <a:pt x="196" y="260"/>
                  </a:cubicBezTo>
                  <a:cubicBezTo>
                    <a:pt x="186" y="257"/>
                    <a:pt x="174" y="256"/>
                    <a:pt x="163" y="256"/>
                  </a:cubicBezTo>
                  <a:cubicBezTo>
                    <a:pt x="152" y="256"/>
                    <a:pt x="141" y="257"/>
                    <a:pt x="131" y="260"/>
                  </a:cubicBezTo>
                  <a:cubicBezTo>
                    <a:pt x="133" y="255"/>
                    <a:pt x="135" y="250"/>
                    <a:pt x="137" y="245"/>
                  </a:cubicBezTo>
                  <a:close/>
                  <a:moveTo>
                    <a:pt x="122" y="279"/>
                  </a:moveTo>
                  <a:cubicBezTo>
                    <a:pt x="135" y="275"/>
                    <a:pt x="149" y="272"/>
                    <a:pt x="163" y="272"/>
                  </a:cubicBezTo>
                  <a:cubicBezTo>
                    <a:pt x="178" y="272"/>
                    <a:pt x="192" y="275"/>
                    <a:pt x="205" y="279"/>
                  </a:cubicBezTo>
                  <a:cubicBezTo>
                    <a:pt x="208" y="286"/>
                    <a:pt x="212" y="292"/>
                    <a:pt x="215" y="298"/>
                  </a:cubicBezTo>
                  <a:cubicBezTo>
                    <a:pt x="199" y="290"/>
                    <a:pt x="182" y="285"/>
                    <a:pt x="163" y="285"/>
                  </a:cubicBezTo>
                  <a:cubicBezTo>
                    <a:pt x="145" y="285"/>
                    <a:pt x="127" y="290"/>
                    <a:pt x="112" y="298"/>
                  </a:cubicBezTo>
                  <a:cubicBezTo>
                    <a:pt x="115" y="292"/>
                    <a:pt x="118" y="286"/>
                    <a:pt x="122" y="279"/>
                  </a:cubicBezTo>
                  <a:close/>
                  <a:moveTo>
                    <a:pt x="234" y="354"/>
                  </a:moveTo>
                  <a:cubicBezTo>
                    <a:pt x="219" y="330"/>
                    <a:pt x="193" y="315"/>
                    <a:pt x="163" y="315"/>
                  </a:cubicBezTo>
                  <a:cubicBezTo>
                    <a:pt x="133" y="315"/>
                    <a:pt x="107" y="330"/>
                    <a:pt x="92" y="354"/>
                  </a:cubicBezTo>
                  <a:cubicBezTo>
                    <a:pt x="75" y="354"/>
                    <a:pt x="75" y="354"/>
                    <a:pt x="75" y="354"/>
                  </a:cubicBezTo>
                  <a:cubicBezTo>
                    <a:pt x="78" y="350"/>
                    <a:pt x="81" y="346"/>
                    <a:pt x="85" y="341"/>
                  </a:cubicBezTo>
                  <a:cubicBezTo>
                    <a:pt x="85" y="341"/>
                    <a:pt x="85" y="341"/>
                    <a:pt x="85" y="341"/>
                  </a:cubicBezTo>
                  <a:cubicBezTo>
                    <a:pt x="103" y="317"/>
                    <a:pt x="131" y="301"/>
                    <a:pt x="163" y="301"/>
                  </a:cubicBezTo>
                  <a:cubicBezTo>
                    <a:pt x="195" y="301"/>
                    <a:pt x="223" y="317"/>
                    <a:pt x="241" y="341"/>
                  </a:cubicBezTo>
                  <a:cubicBezTo>
                    <a:pt x="241" y="341"/>
                    <a:pt x="242" y="341"/>
                    <a:pt x="242" y="341"/>
                  </a:cubicBezTo>
                  <a:cubicBezTo>
                    <a:pt x="245" y="346"/>
                    <a:pt x="248" y="350"/>
                    <a:pt x="251" y="354"/>
                  </a:cubicBezTo>
                  <a:lnTo>
                    <a:pt x="234" y="354"/>
                  </a:ln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cxnSp>
          <p:nvCxnSpPr>
            <p:cNvPr id="35" name="Straight Connector 101">
              <a:extLst>
                <a:ext uri="{FF2B5EF4-FFF2-40B4-BE49-F238E27FC236}">
                  <a16:creationId xmlns:a16="http://schemas.microsoft.com/office/drawing/2014/main" id="{9F3F42AF-5931-125B-573D-D65A35E0CD5F}"/>
                </a:ext>
              </a:extLst>
            </p:cNvPr>
            <p:cNvCxnSpPr>
              <a:cxnSpLocks noChangeShapeType="1"/>
              <a:endCxn id="8196" idx="2"/>
            </p:cNvCxnSpPr>
            <p:nvPr/>
          </p:nvCxnSpPr>
          <p:spPr bwMode="auto">
            <a:xfrm flipV="1">
              <a:off x="10652037" y="2880734"/>
              <a:ext cx="765009" cy="21262"/>
            </a:xfrm>
            <a:prstGeom prst="line">
              <a:avLst/>
            </a:prstGeom>
            <a:noFill/>
            <a:ln w="28575" algn="ctr">
              <a:solidFill>
                <a:srgbClr val="C00000"/>
              </a:solidFill>
              <a:round/>
              <a:headEnd type="none" w="med" len="med"/>
              <a:tailEnd type="none" w="med" len="med"/>
            </a:ln>
            <a:extLst>
              <a:ext uri="{909E8E84-426E-40DD-AFC4-6F175D3DCCD1}">
                <a14:hiddenFill xmlns:a14="http://schemas.microsoft.com/office/drawing/2010/main">
                  <a:noFill/>
                </a14:hiddenFill>
              </a:ext>
            </a:extLst>
          </p:spPr>
        </p:cxnSp>
        <p:grpSp>
          <p:nvGrpSpPr>
            <p:cNvPr id="36" name="Group 35">
              <a:extLst>
                <a:ext uri="{FF2B5EF4-FFF2-40B4-BE49-F238E27FC236}">
                  <a16:creationId xmlns:a16="http://schemas.microsoft.com/office/drawing/2014/main" id="{098FC6ED-B927-9285-98D6-6D7880F7E9FC}"/>
                </a:ext>
              </a:extLst>
            </p:cNvPr>
            <p:cNvGrpSpPr/>
            <p:nvPr/>
          </p:nvGrpSpPr>
          <p:grpSpPr>
            <a:xfrm>
              <a:off x="7478965" y="1738805"/>
              <a:ext cx="1298467" cy="687997"/>
              <a:chOff x="1441621" y="4118693"/>
              <a:chExt cx="1493192" cy="791172"/>
            </a:xfrm>
          </p:grpSpPr>
          <p:sp>
            <p:nvSpPr>
              <p:cNvPr id="37" name="Text Box 39">
                <a:extLst>
                  <a:ext uri="{FF2B5EF4-FFF2-40B4-BE49-F238E27FC236}">
                    <a16:creationId xmlns:a16="http://schemas.microsoft.com/office/drawing/2014/main" id="{43A7AC7E-9334-5C64-D921-2CF713510A28}"/>
                  </a:ext>
                </a:extLst>
              </p:cNvPr>
              <p:cNvSpPr txBox="1">
                <a:spLocks noChangeAspect="1" noChangeArrowheads="1"/>
              </p:cNvSpPr>
              <p:nvPr/>
            </p:nvSpPr>
            <p:spPr bwMode="auto">
              <a:xfrm>
                <a:off x="1441621" y="4118693"/>
                <a:ext cx="1493192" cy="3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lnSpc>
                    <a:spcPct val="80000"/>
                  </a:lnSpc>
                  <a:spcBef>
                    <a:spcPct val="50000"/>
                  </a:spcBef>
                  <a:defRPr/>
                </a:pPr>
                <a:r>
                  <a:rPr lang="en-US" sz="1800">
                    <a:solidFill>
                      <a:schemeClr val="tx2">
                        <a:lumMod val="50000"/>
                        <a:lumOff val="50000"/>
                      </a:schemeClr>
                    </a:solidFill>
                    <a:ea typeface="MS PGothic" pitchFamily="34" charset="-128"/>
                  </a:rPr>
                  <a:t>Non-3GPP</a:t>
                </a:r>
              </a:p>
            </p:txBody>
          </p:sp>
          <p:sp>
            <p:nvSpPr>
              <p:cNvPr id="38" name="Text Box 39">
                <a:extLst>
                  <a:ext uri="{FF2B5EF4-FFF2-40B4-BE49-F238E27FC236}">
                    <a16:creationId xmlns:a16="http://schemas.microsoft.com/office/drawing/2014/main" id="{A42A1303-3D37-0DAE-344B-8522F1B9BCF9}"/>
                  </a:ext>
                </a:extLst>
              </p:cNvPr>
              <p:cNvSpPr txBox="1">
                <a:spLocks noChangeAspect="1" noChangeArrowheads="1"/>
              </p:cNvSpPr>
              <p:nvPr/>
            </p:nvSpPr>
            <p:spPr bwMode="auto">
              <a:xfrm>
                <a:off x="1441621" y="4548854"/>
                <a:ext cx="1493192" cy="3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l" eaLnBrk="1" hangingPunct="1">
                  <a:lnSpc>
                    <a:spcPct val="80000"/>
                  </a:lnSpc>
                  <a:spcBef>
                    <a:spcPct val="50000"/>
                  </a:spcBef>
                  <a:defRPr/>
                </a:pPr>
                <a:r>
                  <a:rPr lang="en-US" sz="1800">
                    <a:solidFill>
                      <a:schemeClr val="tx2">
                        <a:lumMod val="50000"/>
                        <a:lumOff val="50000"/>
                      </a:schemeClr>
                    </a:solidFill>
                    <a:ea typeface="MS PGothic" pitchFamily="34" charset="-128"/>
                  </a:rPr>
                  <a:t>AN</a:t>
                </a:r>
                <a:endParaRPr lang="en-US">
                  <a:solidFill>
                    <a:schemeClr val="tx2">
                      <a:lumMod val="50000"/>
                      <a:lumOff val="50000"/>
                    </a:schemeClr>
                  </a:solidFill>
                  <a:ea typeface="MS PGothic" pitchFamily="34" charset="-128"/>
                </a:endParaRPr>
              </a:p>
            </p:txBody>
          </p:sp>
        </p:grpSp>
        <p:sp>
          <p:nvSpPr>
            <p:cNvPr id="39" name="Text Box 39">
              <a:extLst>
                <a:ext uri="{FF2B5EF4-FFF2-40B4-BE49-F238E27FC236}">
                  <a16:creationId xmlns:a16="http://schemas.microsoft.com/office/drawing/2014/main" id="{3EE0BB61-DD10-BA40-279A-4AA41384D7FE}"/>
                </a:ext>
              </a:extLst>
            </p:cNvPr>
            <p:cNvSpPr txBox="1">
              <a:spLocks noChangeAspect="1" noChangeArrowheads="1"/>
            </p:cNvSpPr>
            <p:nvPr/>
          </p:nvSpPr>
          <p:spPr bwMode="auto">
            <a:xfrm>
              <a:off x="7478965" y="2951850"/>
              <a:ext cx="1298467" cy="337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rIns="0" anchor="ct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algn="ctr" eaLnBrk="0" fontAlgn="base" hangingPunct="0">
                <a:spcBef>
                  <a:spcPct val="0"/>
                </a:spcBef>
                <a:spcAft>
                  <a:spcPct val="0"/>
                </a:spcAft>
                <a:defRPr sz="2000">
                  <a:solidFill>
                    <a:schemeClr val="tx1"/>
                  </a:solidFill>
                  <a:latin typeface="Arial" charset="0"/>
                </a:defRPr>
              </a:lvl6pPr>
              <a:lvl7pPr marL="2971800" indent="-228600" algn="ctr" eaLnBrk="0" fontAlgn="base" hangingPunct="0">
                <a:spcBef>
                  <a:spcPct val="0"/>
                </a:spcBef>
                <a:spcAft>
                  <a:spcPct val="0"/>
                </a:spcAft>
                <a:defRPr sz="2000">
                  <a:solidFill>
                    <a:schemeClr val="tx1"/>
                  </a:solidFill>
                  <a:latin typeface="Arial" charset="0"/>
                </a:defRPr>
              </a:lvl7pPr>
              <a:lvl8pPr marL="3429000" indent="-228600" algn="ctr" eaLnBrk="0" fontAlgn="base" hangingPunct="0">
                <a:spcBef>
                  <a:spcPct val="0"/>
                </a:spcBef>
                <a:spcAft>
                  <a:spcPct val="0"/>
                </a:spcAft>
                <a:defRPr sz="2000">
                  <a:solidFill>
                    <a:schemeClr val="tx1"/>
                  </a:solidFill>
                  <a:latin typeface="Arial" charset="0"/>
                </a:defRPr>
              </a:lvl8pPr>
              <a:lvl9pPr marL="3886200" indent="-228600" algn="ctr" eaLnBrk="0" fontAlgn="base" hangingPunct="0">
                <a:spcBef>
                  <a:spcPct val="0"/>
                </a:spcBef>
                <a:spcAft>
                  <a:spcPct val="0"/>
                </a:spcAft>
                <a:defRPr sz="2000">
                  <a:solidFill>
                    <a:schemeClr val="tx1"/>
                  </a:solidFill>
                  <a:latin typeface="Arial" charset="0"/>
                </a:defRPr>
              </a:lvl9pPr>
            </a:lstStyle>
            <a:p>
              <a:pPr algn="r" eaLnBrk="1" hangingPunct="1">
                <a:lnSpc>
                  <a:spcPct val="80000"/>
                </a:lnSpc>
                <a:spcBef>
                  <a:spcPct val="50000"/>
                </a:spcBef>
                <a:defRPr/>
              </a:pPr>
              <a:r>
                <a:rPr lang="en-US">
                  <a:solidFill>
                    <a:srgbClr val="00A9D4"/>
                  </a:solidFill>
                  <a:latin typeface="Arial" pitchFamily="34" charset="0"/>
                  <a:ea typeface="ＭＳ Ｐゴシック" pitchFamily="34" charset="-128"/>
                </a:rPr>
                <a:t>RAN</a:t>
              </a:r>
            </a:p>
          </p:txBody>
        </p:sp>
        <p:sp>
          <p:nvSpPr>
            <p:cNvPr id="40" name="Freeform 6">
              <a:extLst>
                <a:ext uri="{FF2B5EF4-FFF2-40B4-BE49-F238E27FC236}">
                  <a16:creationId xmlns:a16="http://schemas.microsoft.com/office/drawing/2014/main" id="{C56229E2-876C-9A20-A4FF-FFECDB71654F}"/>
                </a:ext>
              </a:extLst>
            </p:cNvPr>
            <p:cNvSpPr>
              <a:spLocks noChangeAspect="1" noEditPoints="1"/>
            </p:cNvSpPr>
            <p:nvPr/>
          </p:nvSpPr>
          <p:spPr bwMode="auto">
            <a:xfrm>
              <a:off x="5974994" y="2321556"/>
              <a:ext cx="334864" cy="532606"/>
            </a:xfrm>
            <a:custGeom>
              <a:avLst/>
              <a:gdLst>
                <a:gd name="T0" fmla="*/ 2147483647 w 241"/>
                <a:gd name="T1" fmla="*/ 2147483647 h 383"/>
                <a:gd name="T2" fmla="*/ 2147483647 w 241"/>
                <a:gd name="T3" fmla="*/ 2147483647 h 383"/>
                <a:gd name="T4" fmla="*/ 2147483647 w 241"/>
                <a:gd name="T5" fmla="*/ 2147483647 h 383"/>
                <a:gd name="T6" fmla="*/ 2147483647 w 241"/>
                <a:gd name="T7" fmla="*/ 2147483647 h 383"/>
                <a:gd name="T8" fmla="*/ 2147483647 w 241"/>
                <a:gd name="T9" fmla="*/ 2147483647 h 383"/>
                <a:gd name="T10" fmla="*/ 2147483647 w 241"/>
                <a:gd name="T11" fmla="*/ 2147483647 h 383"/>
                <a:gd name="T12" fmla="*/ 2147483647 w 241"/>
                <a:gd name="T13" fmla="*/ 2147483647 h 383"/>
                <a:gd name="T14" fmla="*/ 2147483647 w 241"/>
                <a:gd name="T15" fmla="*/ 2147483647 h 383"/>
                <a:gd name="T16" fmla="*/ 2147483647 w 241"/>
                <a:gd name="T17" fmla="*/ 0 h 383"/>
                <a:gd name="T18" fmla="*/ 2147483647 w 241"/>
                <a:gd name="T19" fmla="*/ 0 h 383"/>
                <a:gd name="T20" fmla="*/ 0 w 241"/>
                <a:gd name="T21" fmla="*/ 2147483647 h 383"/>
                <a:gd name="T22" fmla="*/ 0 w 241"/>
                <a:gd name="T23" fmla="*/ 2147483647 h 383"/>
                <a:gd name="T24" fmla="*/ 2147483647 w 241"/>
                <a:gd name="T25" fmla="*/ 2147483647 h 383"/>
                <a:gd name="T26" fmla="*/ 2147483647 w 241"/>
                <a:gd name="T27" fmla="*/ 2147483647 h 383"/>
                <a:gd name="T28" fmla="*/ 2147483647 w 241"/>
                <a:gd name="T29" fmla="*/ 2147483647 h 383"/>
                <a:gd name="T30" fmla="*/ 2147483647 w 241"/>
                <a:gd name="T31" fmla="*/ 2147483647 h 383"/>
                <a:gd name="T32" fmla="*/ 2147483647 w 241"/>
                <a:gd name="T33" fmla="*/ 2147483647 h 383"/>
                <a:gd name="T34" fmla="*/ 2147483647 w 241"/>
                <a:gd name="T35" fmla="*/ 2147483647 h 383"/>
                <a:gd name="T36" fmla="*/ 2147483647 w 241"/>
                <a:gd name="T37" fmla="*/ 2147483647 h 383"/>
                <a:gd name="T38" fmla="*/ 2147483647 w 241"/>
                <a:gd name="T39" fmla="*/ 2147483647 h 383"/>
                <a:gd name="T40" fmla="*/ 2147483647 w 241"/>
                <a:gd name="T41" fmla="*/ 2147483647 h 383"/>
                <a:gd name="T42" fmla="*/ 2147483647 w 241"/>
                <a:gd name="T43" fmla="*/ 2147483647 h 383"/>
                <a:gd name="T44" fmla="*/ 2147483647 w 241"/>
                <a:gd name="T45" fmla="*/ 2147483647 h 383"/>
                <a:gd name="T46" fmla="*/ 2147483647 w 241"/>
                <a:gd name="T47" fmla="*/ 2147483647 h 383"/>
                <a:gd name="T48" fmla="*/ 2147483647 w 241"/>
                <a:gd name="T49" fmla="*/ 2147483647 h 383"/>
                <a:gd name="T50" fmla="*/ 2147483647 w 241"/>
                <a:gd name="T51" fmla="*/ 2147483647 h 383"/>
                <a:gd name="T52" fmla="*/ 2147483647 w 241"/>
                <a:gd name="T53" fmla="*/ 2147483647 h 383"/>
                <a:gd name="T54" fmla="*/ 2147483647 w 241"/>
                <a:gd name="T55" fmla="*/ 2147483647 h 383"/>
                <a:gd name="T56" fmla="*/ 2147483647 w 241"/>
                <a:gd name="T57" fmla="*/ 2147483647 h 383"/>
                <a:gd name="T58" fmla="*/ 2147483647 w 241"/>
                <a:gd name="T59" fmla="*/ 2147483647 h 383"/>
                <a:gd name="T60" fmla="*/ 2147483647 w 241"/>
                <a:gd name="T61" fmla="*/ 2147483647 h 383"/>
                <a:gd name="T62" fmla="*/ 2147483647 w 241"/>
                <a:gd name="T63" fmla="*/ 2147483647 h 383"/>
                <a:gd name="T64" fmla="*/ 2147483647 w 241"/>
                <a:gd name="T65" fmla="*/ 2147483647 h 383"/>
                <a:gd name="T66" fmla="*/ 2147483647 w 241"/>
                <a:gd name="T67" fmla="*/ 2147483647 h 383"/>
                <a:gd name="T68" fmla="*/ 2147483647 w 241"/>
                <a:gd name="T69" fmla="*/ 2147483647 h 383"/>
                <a:gd name="T70" fmla="*/ 2147483647 w 241"/>
                <a:gd name="T71" fmla="*/ 2147483647 h 383"/>
                <a:gd name="T72" fmla="*/ 2147483647 w 241"/>
                <a:gd name="T73" fmla="*/ 2147483647 h 383"/>
                <a:gd name="T74" fmla="*/ 2147483647 w 241"/>
                <a:gd name="T75" fmla="*/ 2147483647 h 383"/>
                <a:gd name="T76" fmla="*/ 2147483647 w 241"/>
                <a:gd name="T77" fmla="*/ 2147483647 h 383"/>
                <a:gd name="T78" fmla="*/ 2147483647 w 241"/>
                <a:gd name="T79" fmla="*/ 2147483647 h 383"/>
                <a:gd name="T80" fmla="*/ 2147483647 w 241"/>
                <a:gd name="T81" fmla="*/ 2147483647 h 383"/>
                <a:gd name="T82" fmla="*/ 2147483647 w 241"/>
                <a:gd name="T83" fmla="*/ 2147483647 h 383"/>
                <a:gd name="T84" fmla="*/ 2147483647 w 241"/>
                <a:gd name="T85" fmla="*/ 2147483647 h 383"/>
                <a:gd name="T86" fmla="*/ 2147483647 w 241"/>
                <a:gd name="T87" fmla="*/ 2147483647 h 383"/>
                <a:gd name="T88" fmla="*/ 2147483647 w 241"/>
                <a:gd name="T89" fmla="*/ 2147483647 h 38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41" h="383">
                  <a:moveTo>
                    <a:pt x="117" y="356"/>
                  </a:moveTo>
                  <a:cubicBezTo>
                    <a:pt x="127" y="356"/>
                    <a:pt x="135" y="348"/>
                    <a:pt x="135" y="338"/>
                  </a:cubicBezTo>
                  <a:cubicBezTo>
                    <a:pt x="135" y="329"/>
                    <a:pt x="127" y="321"/>
                    <a:pt x="117" y="321"/>
                  </a:cubicBezTo>
                  <a:cubicBezTo>
                    <a:pt x="107" y="321"/>
                    <a:pt x="99" y="329"/>
                    <a:pt x="99" y="338"/>
                  </a:cubicBezTo>
                  <a:cubicBezTo>
                    <a:pt x="99" y="348"/>
                    <a:pt x="107" y="356"/>
                    <a:pt x="117" y="356"/>
                  </a:cubicBezTo>
                  <a:close/>
                  <a:moveTo>
                    <a:pt x="233" y="90"/>
                  </a:moveTo>
                  <a:cubicBezTo>
                    <a:pt x="237" y="90"/>
                    <a:pt x="241" y="87"/>
                    <a:pt x="241" y="82"/>
                  </a:cubicBezTo>
                  <a:cubicBezTo>
                    <a:pt x="241" y="19"/>
                    <a:pt x="241" y="19"/>
                    <a:pt x="241" y="19"/>
                  </a:cubicBezTo>
                  <a:cubicBezTo>
                    <a:pt x="241" y="8"/>
                    <a:pt x="232" y="0"/>
                    <a:pt x="221" y="0"/>
                  </a:cubicBezTo>
                  <a:cubicBezTo>
                    <a:pt x="19" y="0"/>
                    <a:pt x="19" y="0"/>
                    <a:pt x="19" y="0"/>
                  </a:cubicBezTo>
                  <a:cubicBezTo>
                    <a:pt x="8" y="0"/>
                    <a:pt x="0" y="8"/>
                    <a:pt x="0" y="19"/>
                  </a:cubicBezTo>
                  <a:cubicBezTo>
                    <a:pt x="0" y="364"/>
                    <a:pt x="0" y="364"/>
                    <a:pt x="0" y="364"/>
                  </a:cubicBezTo>
                  <a:cubicBezTo>
                    <a:pt x="0" y="375"/>
                    <a:pt x="8" y="383"/>
                    <a:pt x="19" y="383"/>
                  </a:cubicBezTo>
                  <a:cubicBezTo>
                    <a:pt x="221" y="383"/>
                    <a:pt x="221" y="383"/>
                    <a:pt x="221" y="383"/>
                  </a:cubicBezTo>
                  <a:cubicBezTo>
                    <a:pt x="232" y="383"/>
                    <a:pt x="241" y="375"/>
                    <a:pt x="241" y="364"/>
                  </a:cubicBezTo>
                  <a:cubicBezTo>
                    <a:pt x="241" y="114"/>
                    <a:pt x="241" y="114"/>
                    <a:pt x="241" y="114"/>
                  </a:cubicBezTo>
                  <a:cubicBezTo>
                    <a:pt x="241" y="110"/>
                    <a:pt x="237" y="106"/>
                    <a:pt x="233" y="106"/>
                  </a:cubicBezTo>
                  <a:cubicBezTo>
                    <a:pt x="228" y="106"/>
                    <a:pt x="225" y="110"/>
                    <a:pt x="225" y="114"/>
                  </a:cubicBezTo>
                  <a:cubicBezTo>
                    <a:pt x="225" y="295"/>
                    <a:pt x="225" y="295"/>
                    <a:pt x="225" y="295"/>
                  </a:cubicBezTo>
                  <a:cubicBezTo>
                    <a:pt x="16" y="295"/>
                    <a:pt x="16" y="295"/>
                    <a:pt x="16" y="295"/>
                  </a:cubicBezTo>
                  <a:cubicBezTo>
                    <a:pt x="16" y="69"/>
                    <a:pt x="16" y="69"/>
                    <a:pt x="16" y="69"/>
                  </a:cubicBezTo>
                  <a:cubicBezTo>
                    <a:pt x="225" y="69"/>
                    <a:pt x="225" y="69"/>
                    <a:pt x="225" y="69"/>
                  </a:cubicBezTo>
                  <a:cubicBezTo>
                    <a:pt x="225" y="82"/>
                    <a:pt x="225" y="82"/>
                    <a:pt x="225" y="82"/>
                  </a:cubicBezTo>
                  <a:cubicBezTo>
                    <a:pt x="225" y="87"/>
                    <a:pt x="228" y="90"/>
                    <a:pt x="233" y="90"/>
                  </a:cubicBezTo>
                  <a:close/>
                  <a:moveTo>
                    <a:pt x="225" y="311"/>
                  </a:moveTo>
                  <a:cubicBezTo>
                    <a:pt x="225" y="364"/>
                    <a:pt x="225" y="364"/>
                    <a:pt x="225" y="364"/>
                  </a:cubicBezTo>
                  <a:cubicBezTo>
                    <a:pt x="225" y="366"/>
                    <a:pt x="223" y="367"/>
                    <a:pt x="221" y="367"/>
                  </a:cubicBezTo>
                  <a:cubicBezTo>
                    <a:pt x="19" y="367"/>
                    <a:pt x="19" y="367"/>
                    <a:pt x="19" y="367"/>
                  </a:cubicBezTo>
                  <a:cubicBezTo>
                    <a:pt x="17" y="367"/>
                    <a:pt x="16" y="366"/>
                    <a:pt x="16" y="364"/>
                  </a:cubicBezTo>
                  <a:cubicBezTo>
                    <a:pt x="16" y="311"/>
                    <a:pt x="16" y="311"/>
                    <a:pt x="16" y="311"/>
                  </a:cubicBezTo>
                  <a:lnTo>
                    <a:pt x="225" y="311"/>
                  </a:lnTo>
                  <a:close/>
                  <a:moveTo>
                    <a:pt x="16" y="53"/>
                  </a:moveTo>
                  <a:cubicBezTo>
                    <a:pt x="16" y="19"/>
                    <a:pt x="16" y="19"/>
                    <a:pt x="16" y="19"/>
                  </a:cubicBezTo>
                  <a:cubicBezTo>
                    <a:pt x="16" y="17"/>
                    <a:pt x="17" y="16"/>
                    <a:pt x="19" y="16"/>
                  </a:cubicBezTo>
                  <a:cubicBezTo>
                    <a:pt x="221" y="16"/>
                    <a:pt x="221" y="16"/>
                    <a:pt x="221" y="16"/>
                  </a:cubicBezTo>
                  <a:cubicBezTo>
                    <a:pt x="223" y="16"/>
                    <a:pt x="225" y="17"/>
                    <a:pt x="225" y="19"/>
                  </a:cubicBezTo>
                  <a:cubicBezTo>
                    <a:pt x="225" y="53"/>
                    <a:pt x="225" y="53"/>
                    <a:pt x="225" y="53"/>
                  </a:cubicBezTo>
                  <a:lnTo>
                    <a:pt x="16" y="53"/>
                  </a:lnTo>
                  <a:close/>
                  <a:moveTo>
                    <a:pt x="135" y="26"/>
                  </a:moveTo>
                  <a:cubicBezTo>
                    <a:pt x="99" y="26"/>
                    <a:pt x="99" y="26"/>
                    <a:pt x="99" y="26"/>
                  </a:cubicBezTo>
                  <a:cubicBezTo>
                    <a:pt x="95" y="26"/>
                    <a:pt x="91" y="30"/>
                    <a:pt x="91" y="34"/>
                  </a:cubicBezTo>
                  <a:cubicBezTo>
                    <a:pt x="91" y="38"/>
                    <a:pt x="95" y="42"/>
                    <a:pt x="99" y="42"/>
                  </a:cubicBezTo>
                  <a:cubicBezTo>
                    <a:pt x="135" y="42"/>
                    <a:pt x="135" y="42"/>
                    <a:pt x="135" y="42"/>
                  </a:cubicBezTo>
                  <a:cubicBezTo>
                    <a:pt x="139" y="42"/>
                    <a:pt x="143" y="38"/>
                    <a:pt x="143" y="34"/>
                  </a:cubicBezTo>
                  <a:cubicBezTo>
                    <a:pt x="143" y="30"/>
                    <a:pt x="139" y="26"/>
                    <a:pt x="135" y="26"/>
                  </a:cubicBezTo>
                  <a:close/>
                </a:path>
              </a:pathLst>
            </a:custGeom>
            <a:solidFill>
              <a:schemeClr val="bg2">
                <a:lumMod val="75000"/>
              </a:schemeClr>
            </a:solidFill>
            <a:ln>
              <a:noFill/>
            </a:ln>
          </p:spPr>
          <p:txBody>
            <a:bodyPr/>
            <a:lstStyle/>
            <a:p>
              <a:endParaRPr lang="en-US"/>
            </a:p>
          </p:txBody>
        </p:sp>
        <p:grpSp>
          <p:nvGrpSpPr>
            <p:cNvPr id="41" name="Group 9">
              <a:extLst>
                <a:ext uri="{FF2B5EF4-FFF2-40B4-BE49-F238E27FC236}">
                  <a16:creationId xmlns:a16="http://schemas.microsoft.com/office/drawing/2014/main" id="{49B23CF4-6643-560B-9160-11DF7F68DEAE}"/>
                </a:ext>
              </a:extLst>
            </p:cNvPr>
            <p:cNvGrpSpPr>
              <a:grpSpLocks noChangeAspect="1"/>
            </p:cNvGrpSpPr>
            <p:nvPr/>
          </p:nvGrpSpPr>
          <p:grpSpPr bwMode="auto">
            <a:xfrm>
              <a:off x="10171643" y="2339387"/>
              <a:ext cx="609426" cy="873009"/>
              <a:chOff x="646" y="2283"/>
              <a:chExt cx="363" cy="520"/>
            </a:xfrm>
          </p:grpSpPr>
          <p:sp>
            <p:nvSpPr>
              <p:cNvPr id="42" name="AutoShape 10">
                <a:extLst>
                  <a:ext uri="{FF2B5EF4-FFF2-40B4-BE49-F238E27FC236}">
                    <a16:creationId xmlns:a16="http://schemas.microsoft.com/office/drawing/2014/main" id="{908DAA19-3953-11D4-70AA-67D767C88F64}"/>
                  </a:ext>
                </a:extLst>
              </p:cNvPr>
              <p:cNvSpPr>
                <a:spLocks noChangeAspect="1" noChangeArrowheads="1"/>
              </p:cNvSpPr>
              <p:nvPr/>
            </p:nvSpPr>
            <p:spPr bwMode="auto">
              <a:xfrm>
                <a:off x="653" y="2431"/>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3" name="Oval 11">
                <a:extLst>
                  <a:ext uri="{FF2B5EF4-FFF2-40B4-BE49-F238E27FC236}">
                    <a16:creationId xmlns:a16="http://schemas.microsoft.com/office/drawing/2014/main" id="{0CF592AA-C805-9113-6656-11A28250CE26}"/>
                  </a:ext>
                </a:extLst>
              </p:cNvPr>
              <p:cNvSpPr>
                <a:spLocks noChangeAspect="1" noChangeArrowheads="1"/>
              </p:cNvSpPr>
              <p:nvPr/>
            </p:nvSpPr>
            <p:spPr bwMode="auto">
              <a:xfrm>
                <a:off x="651" y="2290"/>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4" name="Text Box 12">
                <a:extLst>
                  <a:ext uri="{FF2B5EF4-FFF2-40B4-BE49-F238E27FC236}">
                    <a16:creationId xmlns:a16="http://schemas.microsoft.com/office/drawing/2014/main" id="{B0B75F8B-DB61-06D2-428C-5E3CB8B69EBC}"/>
                  </a:ext>
                </a:extLst>
              </p:cNvPr>
              <p:cNvSpPr txBox="1">
                <a:spLocks noChangeAspect="1" noChangeArrowheads="1"/>
              </p:cNvSpPr>
              <p:nvPr/>
            </p:nvSpPr>
            <p:spPr bwMode="auto">
              <a:xfrm>
                <a:off x="663" y="2566"/>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400">
                    <a:solidFill>
                      <a:srgbClr val="00A9D4"/>
                    </a:solidFill>
                    <a:ea typeface="MS PGothic" panose="020B0600070205080204" pitchFamily="34" charset="-128"/>
                    <a:cs typeface="MS PGothic" panose="020B0600070205080204" pitchFamily="34" charset="-128"/>
                  </a:rPr>
                  <a:t>UPF </a:t>
                </a:r>
              </a:p>
            </p:txBody>
          </p:sp>
          <p:sp>
            <p:nvSpPr>
              <p:cNvPr id="45" name="Rectangle 13">
                <a:extLst>
                  <a:ext uri="{FF2B5EF4-FFF2-40B4-BE49-F238E27FC236}">
                    <a16:creationId xmlns:a16="http://schemas.microsoft.com/office/drawing/2014/main" id="{09348381-7168-18F2-8430-13C2F079E473}"/>
                  </a:ext>
                </a:extLst>
              </p:cNvPr>
              <p:cNvSpPr>
                <a:spLocks noChangeAspect="1" noChangeArrowheads="1"/>
              </p:cNvSpPr>
              <p:nvPr/>
            </p:nvSpPr>
            <p:spPr bwMode="auto">
              <a:xfrm>
                <a:off x="646" y="2283"/>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6" name="Freeform 11">
                <a:extLst>
                  <a:ext uri="{FF2B5EF4-FFF2-40B4-BE49-F238E27FC236}">
                    <a16:creationId xmlns:a16="http://schemas.microsoft.com/office/drawing/2014/main" id="{C4FA0E36-8E66-2523-D1A6-806F86705FD0}"/>
                  </a:ext>
                </a:extLst>
              </p:cNvPr>
              <p:cNvSpPr>
                <a:spLocks noChangeAspect="1" noEditPoints="1"/>
              </p:cNvSpPr>
              <p:nvPr/>
            </p:nvSpPr>
            <p:spPr bwMode="auto">
              <a:xfrm>
                <a:off x="646" y="2283"/>
                <a:ext cx="363" cy="519"/>
              </a:xfrm>
              <a:custGeom>
                <a:avLst/>
                <a:gdLst>
                  <a:gd name="T0" fmla="*/ 345639 w 410"/>
                  <a:gd name="T1" fmla="*/ 189889 h 589"/>
                  <a:gd name="T2" fmla="*/ 324585 w 410"/>
                  <a:gd name="T3" fmla="*/ 459098 h 589"/>
                  <a:gd name="T4" fmla="*/ 14036 w 410"/>
                  <a:gd name="T5" fmla="*/ 439868 h 589"/>
                  <a:gd name="T6" fmla="*/ 179837 w 410"/>
                  <a:gd name="T7" fmla="*/ 12820 h 589"/>
                  <a:gd name="T8" fmla="*/ 352658 w 410"/>
                  <a:gd name="T9" fmla="*/ 170660 h 589"/>
                  <a:gd name="T10" fmla="*/ 359675 w 410"/>
                  <a:gd name="T11" fmla="*/ 164250 h 589"/>
                  <a:gd name="T12" fmla="*/ 0 w 410"/>
                  <a:gd name="T13" fmla="*/ 164250 h 589"/>
                  <a:gd name="T14" fmla="*/ 877 w 410"/>
                  <a:gd name="T15" fmla="*/ 439868 h 589"/>
                  <a:gd name="T16" fmla="*/ 324585 w 410"/>
                  <a:gd name="T17" fmla="*/ 471917 h 589"/>
                  <a:gd name="T18" fmla="*/ 359675 w 410"/>
                  <a:gd name="T19" fmla="*/ 189889 h 589"/>
                  <a:gd name="T20" fmla="*/ 290373 w 410"/>
                  <a:gd name="T21" fmla="*/ 128196 h 589"/>
                  <a:gd name="T22" fmla="*/ 253527 w 410"/>
                  <a:gd name="T23" fmla="*/ 104159 h 589"/>
                  <a:gd name="T24" fmla="*/ 268439 w 410"/>
                  <a:gd name="T25" fmla="*/ 126593 h 589"/>
                  <a:gd name="T26" fmla="*/ 135098 w 410"/>
                  <a:gd name="T27" fmla="*/ 133002 h 589"/>
                  <a:gd name="T28" fmla="*/ 267563 w 410"/>
                  <a:gd name="T29" fmla="*/ 139412 h 589"/>
                  <a:gd name="T30" fmla="*/ 253527 w 410"/>
                  <a:gd name="T31" fmla="*/ 161847 h 589"/>
                  <a:gd name="T32" fmla="*/ 263177 w 410"/>
                  <a:gd name="T33" fmla="*/ 161847 h 589"/>
                  <a:gd name="T34" fmla="*/ 290373 w 410"/>
                  <a:gd name="T35" fmla="*/ 128196 h 589"/>
                  <a:gd name="T36" fmla="*/ 96498 w 410"/>
                  <a:gd name="T37" fmla="*/ 65700 h 589"/>
                  <a:gd name="T38" fmla="*/ 107026 w 410"/>
                  <a:gd name="T39" fmla="*/ 74514 h 589"/>
                  <a:gd name="T40" fmla="*/ 217559 w 410"/>
                  <a:gd name="T41" fmla="*/ 88134 h 589"/>
                  <a:gd name="T42" fmla="*/ 217559 w 410"/>
                  <a:gd name="T43" fmla="*/ 100953 h 589"/>
                  <a:gd name="T44" fmla="*/ 107026 w 410"/>
                  <a:gd name="T45" fmla="*/ 114574 h 589"/>
                  <a:gd name="T46" fmla="*/ 101762 w 410"/>
                  <a:gd name="T47" fmla="*/ 125792 h 589"/>
                  <a:gd name="T48" fmla="*/ 70181 w 410"/>
                  <a:gd name="T49" fmla="*/ 99351 h 589"/>
                  <a:gd name="T50" fmla="*/ 289493 w 410"/>
                  <a:gd name="T51" fmla="*/ 207515 h 589"/>
                  <a:gd name="T52" fmla="*/ 252649 w 410"/>
                  <a:gd name="T53" fmla="*/ 182677 h 589"/>
                  <a:gd name="T54" fmla="*/ 267563 w 410"/>
                  <a:gd name="T55" fmla="*/ 205112 h 589"/>
                  <a:gd name="T56" fmla="*/ 134221 w 410"/>
                  <a:gd name="T57" fmla="*/ 211521 h 589"/>
                  <a:gd name="T58" fmla="*/ 267563 w 410"/>
                  <a:gd name="T59" fmla="*/ 217931 h 589"/>
                  <a:gd name="T60" fmla="*/ 252649 w 410"/>
                  <a:gd name="T61" fmla="*/ 240365 h 589"/>
                  <a:gd name="T62" fmla="*/ 263177 w 410"/>
                  <a:gd name="T63" fmla="*/ 240365 h 589"/>
                  <a:gd name="T64" fmla="*/ 289493 w 410"/>
                  <a:gd name="T65" fmla="*/ 207515 h 589"/>
                  <a:gd name="T66" fmla="*/ 96498 w 410"/>
                  <a:gd name="T67" fmla="*/ 142617 h 589"/>
                  <a:gd name="T68" fmla="*/ 107026 w 410"/>
                  <a:gd name="T69" fmla="*/ 151430 h 589"/>
                  <a:gd name="T70" fmla="*/ 217559 w 410"/>
                  <a:gd name="T71" fmla="*/ 165051 h 589"/>
                  <a:gd name="T72" fmla="*/ 217559 w 410"/>
                  <a:gd name="T73" fmla="*/ 177872 h 589"/>
                  <a:gd name="T74" fmla="*/ 107026 w 410"/>
                  <a:gd name="T75" fmla="*/ 191491 h 589"/>
                  <a:gd name="T76" fmla="*/ 101762 w 410"/>
                  <a:gd name="T77" fmla="*/ 202708 h 589"/>
                  <a:gd name="T78" fmla="*/ 70181 w 410"/>
                  <a:gd name="T79" fmla="*/ 176268 h 5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10"/>
                  <a:gd name="T121" fmla="*/ 0 h 589"/>
                  <a:gd name="T122" fmla="*/ 410 w 410"/>
                  <a:gd name="T123" fmla="*/ 589 h 58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331" y="160"/>
                    </a:moveTo>
                    <a:cubicBezTo>
                      <a:pt x="300" y="130"/>
                      <a:pt x="300" y="130"/>
                      <a:pt x="300" y="130"/>
                    </a:cubicBezTo>
                    <a:cubicBezTo>
                      <a:pt x="297" y="126"/>
                      <a:pt x="292" y="126"/>
                      <a:pt x="289" y="130"/>
                    </a:cubicBezTo>
                    <a:cubicBezTo>
                      <a:pt x="285" y="133"/>
                      <a:pt x="285" y="138"/>
                      <a:pt x="289" y="141"/>
                    </a:cubicBezTo>
                    <a:cubicBezTo>
                      <a:pt x="306" y="158"/>
                      <a:pt x="306" y="158"/>
                      <a:pt x="306" y="158"/>
                    </a:cubicBezTo>
                    <a:cubicBezTo>
                      <a:pt x="162" y="158"/>
                      <a:pt x="162" y="158"/>
                      <a:pt x="162" y="158"/>
                    </a:cubicBezTo>
                    <a:cubicBezTo>
                      <a:pt x="157" y="158"/>
                      <a:pt x="154" y="162"/>
                      <a:pt x="154" y="166"/>
                    </a:cubicBezTo>
                    <a:cubicBezTo>
                      <a:pt x="154" y="170"/>
                      <a:pt x="157" y="174"/>
                      <a:pt x="162" y="174"/>
                    </a:cubicBezTo>
                    <a:cubicBezTo>
                      <a:pt x="305" y="174"/>
                      <a:pt x="305" y="174"/>
                      <a:pt x="305" y="174"/>
                    </a:cubicBezTo>
                    <a:cubicBezTo>
                      <a:pt x="289" y="191"/>
                      <a:pt x="289" y="191"/>
                      <a:pt x="289" y="191"/>
                    </a:cubicBezTo>
                    <a:cubicBezTo>
                      <a:pt x="285" y="194"/>
                      <a:pt x="285" y="199"/>
                      <a:pt x="289" y="202"/>
                    </a:cubicBezTo>
                    <a:cubicBezTo>
                      <a:pt x="290" y="204"/>
                      <a:pt x="292" y="205"/>
                      <a:pt x="294" y="205"/>
                    </a:cubicBezTo>
                    <a:cubicBezTo>
                      <a:pt x="296" y="205"/>
                      <a:pt x="298" y="204"/>
                      <a:pt x="300" y="202"/>
                    </a:cubicBezTo>
                    <a:cubicBezTo>
                      <a:pt x="331" y="172"/>
                      <a:pt x="331" y="172"/>
                      <a:pt x="331" y="172"/>
                    </a:cubicBezTo>
                    <a:cubicBezTo>
                      <a:pt x="334" y="168"/>
                      <a:pt x="334" y="163"/>
                      <a:pt x="331" y="160"/>
                    </a:cubicBezTo>
                    <a:moveTo>
                      <a:pt x="80" y="113"/>
                    </a:moveTo>
                    <a:cubicBezTo>
                      <a:pt x="110" y="82"/>
                      <a:pt x="110" y="82"/>
                      <a:pt x="110" y="82"/>
                    </a:cubicBezTo>
                    <a:cubicBezTo>
                      <a:pt x="114" y="79"/>
                      <a:pt x="119" y="79"/>
                      <a:pt x="122" y="82"/>
                    </a:cubicBezTo>
                    <a:cubicBezTo>
                      <a:pt x="125" y="85"/>
                      <a:pt x="125" y="90"/>
                      <a:pt x="122" y="93"/>
                    </a:cubicBezTo>
                    <a:cubicBezTo>
                      <a:pt x="105" y="110"/>
                      <a:pt x="105" y="110"/>
                      <a:pt x="105" y="110"/>
                    </a:cubicBezTo>
                    <a:cubicBezTo>
                      <a:pt x="248" y="110"/>
                      <a:pt x="248" y="110"/>
                      <a:pt x="248" y="110"/>
                    </a:cubicBezTo>
                    <a:cubicBezTo>
                      <a:pt x="253" y="110"/>
                      <a:pt x="256" y="114"/>
                      <a:pt x="256" y="118"/>
                    </a:cubicBezTo>
                    <a:cubicBezTo>
                      <a:pt x="256" y="123"/>
                      <a:pt x="253" y="126"/>
                      <a:pt x="248" y="126"/>
                    </a:cubicBezTo>
                    <a:cubicBezTo>
                      <a:pt x="105" y="126"/>
                      <a:pt x="105" y="126"/>
                      <a:pt x="105" y="126"/>
                    </a:cubicBezTo>
                    <a:cubicBezTo>
                      <a:pt x="122" y="143"/>
                      <a:pt x="122" y="143"/>
                      <a:pt x="122" y="143"/>
                    </a:cubicBezTo>
                    <a:cubicBezTo>
                      <a:pt x="125" y="146"/>
                      <a:pt x="125" y="151"/>
                      <a:pt x="122" y="155"/>
                    </a:cubicBezTo>
                    <a:cubicBezTo>
                      <a:pt x="120" y="156"/>
                      <a:pt x="118" y="157"/>
                      <a:pt x="116" y="157"/>
                    </a:cubicBezTo>
                    <a:cubicBezTo>
                      <a:pt x="114" y="157"/>
                      <a:pt x="112" y="156"/>
                      <a:pt x="110" y="155"/>
                    </a:cubicBezTo>
                    <a:cubicBezTo>
                      <a:pt x="80" y="124"/>
                      <a:pt x="80" y="124"/>
                      <a:pt x="80" y="124"/>
                    </a:cubicBezTo>
                    <a:cubicBezTo>
                      <a:pt x="77" y="121"/>
                      <a:pt x="77" y="116"/>
                      <a:pt x="80" y="113"/>
                    </a:cubicBezTo>
                    <a:moveTo>
                      <a:pt x="330" y="259"/>
                    </a:moveTo>
                    <a:cubicBezTo>
                      <a:pt x="300" y="228"/>
                      <a:pt x="300" y="228"/>
                      <a:pt x="300" y="228"/>
                    </a:cubicBezTo>
                    <a:cubicBezTo>
                      <a:pt x="296" y="225"/>
                      <a:pt x="291" y="225"/>
                      <a:pt x="288" y="228"/>
                    </a:cubicBezTo>
                    <a:cubicBezTo>
                      <a:pt x="285" y="231"/>
                      <a:pt x="285" y="236"/>
                      <a:pt x="288" y="239"/>
                    </a:cubicBezTo>
                    <a:cubicBezTo>
                      <a:pt x="305" y="256"/>
                      <a:pt x="305" y="256"/>
                      <a:pt x="305" y="256"/>
                    </a:cubicBezTo>
                    <a:cubicBezTo>
                      <a:pt x="161" y="256"/>
                      <a:pt x="161" y="256"/>
                      <a:pt x="161" y="256"/>
                    </a:cubicBezTo>
                    <a:cubicBezTo>
                      <a:pt x="157" y="256"/>
                      <a:pt x="153" y="260"/>
                      <a:pt x="153" y="264"/>
                    </a:cubicBezTo>
                    <a:cubicBezTo>
                      <a:pt x="153" y="269"/>
                      <a:pt x="157" y="272"/>
                      <a:pt x="161" y="272"/>
                    </a:cubicBezTo>
                    <a:cubicBezTo>
                      <a:pt x="305" y="272"/>
                      <a:pt x="305" y="272"/>
                      <a:pt x="305" y="272"/>
                    </a:cubicBezTo>
                    <a:cubicBezTo>
                      <a:pt x="288" y="289"/>
                      <a:pt x="288" y="289"/>
                      <a:pt x="288" y="289"/>
                    </a:cubicBezTo>
                    <a:cubicBezTo>
                      <a:pt x="285" y="292"/>
                      <a:pt x="285" y="297"/>
                      <a:pt x="288" y="300"/>
                    </a:cubicBezTo>
                    <a:cubicBezTo>
                      <a:pt x="290" y="302"/>
                      <a:pt x="292" y="303"/>
                      <a:pt x="294" y="303"/>
                    </a:cubicBezTo>
                    <a:cubicBezTo>
                      <a:pt x="296" y="303"/>
                      <a:pt x="298" y="302"/>
                      <a:pt x="300" y="300"/>
                    </a:cubicBezTo>
                    <a:cubicBezTo>
                      <a:pt x="330" y="270"/>
                      <a:pt x="330" y="270"/>
                      <a:pt x="330" y="270"/>
                    </a:cubicBezTo>
                    <a:cubicBezTo>
                      <a:pt x="333" y="267"/>
                      <a:pt x="333" y="262"/>
                      <a:pt x="330" y="259"/>
                    </a:cubicBezTo>
                    <a:moveTo>
                      <a:pt x="80" y="209"/>
                    </a:moveTo>
                    <a:cubicBezTo>
                      <a:pt x="110" y="178"/>
                      <a:pt x="110" y="178"/>
                      <a:pt x="110" y="178"/>
                    </a:cubicBezTo>
                    <a:cubicBezTo>
                      <a:pt x="114" y="175"/>
                      <a:pt x="119" y="175"/>
                      <a:pt x="122" y="178"/>
                    </a:cubicBezTo>
                    <a:cubicBezTo>
                      <a:pt x="125" y="181"/>
                      <a:pt x="125" y="186"/>
                      <a:pt x="122" y="189"/>
                    </a:cubicBezTo>
                    <a:cubicBezTo>
                      <a:pt x="105" y="206"/>
                      <a:pt x="105" y="206"/>
                      <a:pt x="105" y="206"/>
                    </a:cubicBezTo>
                    <a:cubicBezTo>
                      <a:pt x="248" y="206"/>
                      <a:pt x="248" y="206"/>
                      <a:pt x="248" y="206"/>
                    </a:cubicBezTo>
                    <a:cubicBezTo>
                      <a:pt x="253" y="206"/>
                      <a:pt x="256" y="210"/>
                      <a:pt x="256" y="214"/>
                    </a:cubicBezTo>
                    <a:cubicBezTo>
                      <a:pt x="256" y="219"/>
                      <a:pt x="253" y="222"/>
                      <a:pt x="248" y="222"/>
                    </a:cubicBezTo>
                    <a:cubicBezTo>
                      <a:pt x="105" y="222"/>
                      <a:pt x="105" y="222"/>
                      <a:pt x="105" y="222"/>
                    </a:cubicBezTo>
                    <a:cubicBezTo>
                      <a:pt x="122" y="239"/>
                      <a:pt x="122" y="239"/>
                      <a:pt x="122" y="239"/>
                    </a:cubicBezTo>
                    <a:cubicBezTo>
                      <a:pt x="125" y="242"/>
                      <a:pt x="125" y="247"/>
                      <a:pt x="122" y="251"/>
                    </a:cubicBezTo>
                    <a:cubicBezTo>
                      <a:pt x="120" y="252"/>
                      <a:pt x="118" y="253"/>
                      <a:pt x="116" y="253"/>
                    </a:cubicBezTo>
                    <a:cubicBezTo>
                      <a:pt x="114" y="253"/>
                      <a:pt x="112" y="252"/>
                      <a:pt x="110" y="251"/>
                    </a:cubicBezTo>
                    <a:cubicBezTo>
                      <a:pt x="80" y="220"/>
                      <a:pt x="80" y="220"/>
                      <a:pt x="80" y="220"/>
                    </a:cubicBezTo>
                    <a:cubicBezTo>
                      <a:pt x="77" y="217"/>
                      <a:pt x="77" y="212"/>
                      <a:pt x="80" y="209"/>
                    </a:cubicBezTo>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grpSp>
          <p:nvGrpSpPr>
            <p:cNvPr id="47" name="Group 3">
              <a:extLst>
                <a:ext uri="{FF2B5EF4-FFF2-40B4-BE49-F238E27FC236}">
                  <a16:creationId xmlns:a16="http://schemas.microsoft.com/office/drawing/2014/main" id="{503EBD9B-52B9-8DEE-D0D9-EB2F1EF954BE}"/>
                </a:ext>
              </a:extLst>
            </p:cNvPr>
            <p:cNvGrpSpPr>
              <a:grpSpLocks noChangeAspect="1"/>
            </p:cNvGrpSpPr>
            <p:nvPr/>
          </p:nvGrpSpPr>
          <p:grpSpPr bwMode="auto">
            <a:xfrm>
              <a:off x="10175493" y="1099686"/>
              <a:ext cx="609426" cy="874688"/>
              <a:chOff x="246" y="2283"/>
              <a:chExt cx="363" cy="521"/>
            </a:xfrm>
          </p:grpSpPr>
          <p:sp>
            <p:nvSpPr>
              <p:cNvPr id="48" name="AutoShape 4">
                <a:extLst>
                  <a:ext uri="{FF2B5EF4-FFF2-40B4-BE49-F238E27FC236}">
                    <a16:creationId xmlns:a16="http://schemas.microsoft.com/office/drawing/2014/main" id="{FDD5EF07-0317-6672-8673-96A33FDB0764}"/>
                  </a:ext>
                </a:extLst>
              </p:cNvPr>
              <p:cNvSpPr>
                <a:spLocks noChangeAspect="1" noChangeArrowheads="1"/>
              </p:cNvSpPr>
              <p:nvPr/>
            </p:nvSpPr>
            <p:spPr bwMode="auto">
              <a:xfrm>
                <a:off x="253" y="2431"/>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49" name="Oval 5">
                <a:extLst>
                  <a:ext uri="{FF2B5EF4-FFF2-40B4-BE49-F238E27FC236}">
                    <a16:creationId xmlns:a16="http://schemas.microsoft.com/office/drawing/2014/main" id="{1D160634-9112-60D8-60BC-F28F8031ABD5}"/>
                  </a:ext>
                </a:extLst>
              </p:cNvPr>
              <p:cNvSpPr>
                <a:spLocks noChangeAspect="1" noChangeArrowheads="1"/>
              </p:cNvSpPr>
              <p:nvPr/>
            </p:nvSpPr>
            <p:spPr bwMode="auto">
              <a:xfrm>
                <a:off x="251" y="2290"/>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0" name="Text Box 6">
                <a:extLst>
                  <a:ext uri="{FF2B5EF4-FFF2-40B4-BE49-F238E27FC236}">
                    <a16:creationId xmlns:a16="http://schemas.microsoft.com/office/drawing/2014/main" id="{32883941-5D33-38C6-A0CA-C80C7F1EBACD}"/>
                  </a:ext>
                </a:extLst>
              </p:cNvPr>
              <p:cNvSpPr txBox="1">
                <a:spLocks noChangeAspect="1" noChangeArrowheads="1"/>
              </p:cNvSpPr>
              <p:nvPr/>
            </p:nvSpPr>
            <p:spPr bwMode="auto">
              <a:xfrm>
                <a:off x="263" y="2566"/>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400">
                    <a:solidFill>
                      <a:srgbClr val="00A9D4"/>
                    </a:solidFill>
                    <a:ea typeface="MS PGothic" panose="020B0600070205080204" pitchFamily="34" charset="-128"/>
                    <a:cs typeface="MS PGothic" panose="020B0600070205080204" pitchFamily="34" charset="-128"/>
                  </a:rPr>
                  <a:t>SMF </a:t>
                </a:r>
              </a:p>
            </p:txBody>
          </p:sp>
          <p:sp>
            <p:nvSpPr>
              <p:cNvPr id="51" name="Rectangle 7">
                <a:extLst>
                  <a:ext uri="{FF2B5EF4-FFF2-40B4-BE49-F238E27FC236}">
                    <a16:creationId xmlns:a16="http://schemas.microsoft.com/office/drawing/2014/main" id="{D8458491-0652-D052-1A01-B022B14AEB2B}"/>
                  </a:ext>
                </a:extLst>
              </p:cNvPr>
              <p:cNvSpPr>
                <a:spLocks noChangeAspect="1" noChangeArrowheads="1"/>
              </p:cNvSpPr>
              <p:nvPr/>
            </p:nvSpPr>
            <p:spPr bwMode="auto">
              <a:xfrm>
                <a:off x="246" y="2283"/>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2" name="Freeform 11">
                <a:extLst>
                  <a:ext uri="{FF2B5EF4-FFF2-40B4-BE49-F238E27FC236}">
                    <a16:creationId xmlns:a16="http://schemas.microsoft.com/office/drawing/2014/main" id="{EE861F3F-4323-F800-3296-51E8DB2EC3AE}"/>
                  </a:ext>
                </a:extLst>
              </p:cNvPr>
              <p:cNvSpPr>
                <a:spLocks noChangeAspect="1" noEditPoints="1"/>
              </p:cNvSpPr>
              <p:nvPr/>
            </p:nvSpPr>
            <p:spPr bwMode="auto">
              <a:xfrm>
                <a:off x="246" y="2284"/>
                <a:ext cx="362" cy="520"/>
              </a:xfrm>
              <a:custGeom>
                <a:avLst/>
                <a:gdLst>
                  <a:gd name="T0" fmla="*/ 334649 w 410"/>
                  <a:gd name="T1" fmla="*/ 190313 h 589"/>
                  <a:gd name="T2" fmla="*/ 327989 w 410"/>
                  <a:gd name="T3" fmla="*/ 196962 h 589"/>
                  <a:gd name="T4" fmla="*/ 327989 w 410"/>
                  <a:gd name="T5" fmla="*/ 456254 h 589"/>
                  <a:gd name="T6" fmla="*/ 308010 w 410"/>
                  <a:gd name="T7" fmla="*/ 476199 h 589"/>
                  <a:gd name="T8" fmla="*/ 34131 w 410"/>
                  <a:gd name="T9" fmla="*/ 476199 h 589"/>
                  <a:gd name="T10" fmla="*/ 13320 w 410"/>
                  <a:gd name="T11" fmla="*/ 456254 h 589"/>
                  <a:gd name="T12" fmla="*/ 13320 w 410"/>
                  <a:gd name="T13" fmla="*/ 170368 h 589"/>
                  <a:gd name="T14" fmla="*/ 170654 w 410"/>
                  <a:gd name="T15" fmla="*/ 13297 h 589"/>
                  <a:gd name="T16" fmla="*/ 327989 w 410"/>
                  <a:gd name="T17" fmla="*/ 170368 h 589"/>
                  <a:gd name="T18" fmla="*/ 334649 w 410"/>
                  <a:gd name="T19" fmla="*/ 177016 h 589"/>
                  <a:gd name="T20" fmla="*/ 341309 w 410"/>
                  <a:gd name="T21" fmla="*/ 170368 h 589"/>
                  <a:gd name="T22" fmla="*/ 341309 w 410"/>
                  <a:gd name="T23" fmla="*/ 170368 h 589"/>
                  <a:gd name="T24" fmla="*/ 170654 w 410"/>
                  <a:gd name="T25" fmla="*/ 0 h 589"/>
                  <a:gd name="T26" fmla="*/ 0 w 410"/>
                  <a:gd name="T27" fmla="*/ 170368 h 589"/>
                  <a:gd name="T28" fmla="*/ 0 w 410"/>
                  <a:gd name="T29" fmla="*/ 170368 h 589"/>
                  <a:gd name="T30" fmla="*/ 832 w 410"/>
                  <a:gd name="T31" fmla="*/ 456254 h 589"/>
                  <a:gd name="T32" fmla="*/ 34131 w 410"/>
                  <a:gd name="T33" fmla="*/ 489497 h 589"/>
                  <a:gd name="T34" fmla="*/ 308010 w 410"/>
                  <a:gd name="T35" fmla="*/ 489497 h 589"/>
                  <a:gd name="T36" fmla="*/ 341309 w 410"/>
                  <a:gd name="T37" fmla="*/ 456254 h 589"/>
                  <a:gd name="T38" fmla="*/ 341309 w 410"/>
                  <a:gd name="T39" fmla="*/ 196962 h 589"/>
                  <a:gd name="T40" fmla="*/ 334649 w 410"/>
                  <a:gd name="T41" fmla="*/ 190313 h 589"/>
                  <a:gd name="T42" fmla="*/ 170654 w 410"/>
                  <a:gd name="T43" fmla="*/ 44046 h 589"/>
                  <a:gd name="T44" fmla="*/ 164827 w 410"/>
                  <a:gd name="T45" fmla="*/ 48201 h 589"/>
                  <a:gd name="T46" fmla="*/ 63267 w 410"/>
                  <a:gd name="T47" fmla="*/ 241840 h 589"/>
                  <a:gd name="T48" fmla="*/ 64100 w 410"/>
                  <a:gd name="T49" fmla="*/ 248488 h 589"/>
                  <a:gd name="T50" fmla="*/ 69093 w 410"/>
                  <a:gd name="T51" fmla="*/ 251813 h 589"/>
                  <a:gd name="T52" fmla="*/ 272214 w 410"/>
                  <a:gd name="T53" fmla="*/ 251813 h 589"/>
                  <a:gd name="T54" fmla="*/ 278041 w 410"/>
                  <a:gd name="T55" fmla="*/ 248488 h 589"/>
                  <a:gd name="T56" fmla="*/ 278041 w 410"/>
                  <a:gd name="T57" fmla="*/ 241840 h 589"/>
                  <a:gd name="T58" fmla="*/ 176482 w 410"/>
                  <a:gd name="T59" fmla="*/ 48201 h 589"/>
                  <a:gd name="T60" fmla="*/ 170654 w 410"/>
                  <a:gd name="T61" fmla="*/ 44046 h 589"/>
                  <a:gd name="T62" fmla="*/ 79915 w 410"/>
                  <a:gd name="T63" fmla="*/ 238514 h 589"/>
                  <a:gd name="T64" fmla="*/ 170654 w 410"/>
                  <a:gd name="T65" fmla="*/ 65655 h 589"/>
                  <a:gd name="T66" fmla="*/ 261392 w 410"/>
                  <a:gd name="T67" fmla="*/ 238514 h 589"/>
                  <a:gd name="T68" fmla="*/ 79915 w 410"/>
                  <a:gd name="T69" fmla="*/ 238514 h 5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10"/>
                  <a:gd name="T106" fmla="*/ 0 h 589"/>
                  <a:gd name="T107" fmla="*/ 410 w 410"/>
                  <a:gd name="T108" fmla="*/ 589 h 5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10" h="589">
                    <a:moveTo>
                      <a:pt x="402" y="229"/>
                    </a:moveTo>
                    <a:cubicBezTo>
                      <a:pt x="397" y="229"/>
                      <a:pt x="394" y="233"/>
                      <a:pt x="394" y="237"/>
                    </a:cubicBezTo>
                    <a:cubicBezTo>
                      <a:pt x="394" y="549"/>
                      <a:pt x="394" y="549"/>
                      <a:pt x="394" y="549"/>
                    </a:cubicBezTo>
                    <a:cubicBezTo>
                      <a:pt x="394" y="563"/>
                      <a:pt x="383" y="573"/>
                      <a:pt x="370" y="573"/>
                    </a:cubicBezTo>
                    <a:cubicBezTo>
                      <a:pt x="41" y="573"/>
                      <a:pt x="41" y="573"/>
                      <a:pt x="41" y="573"/>
                    </a:cubicBezTo>
                    <a:cubicBezTo>
                      <a:pt x="27" y="573"/>
                      <a:pt x="17" y="563"/>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0" y="205"/>
                      <a:pt x="0" y="205"/>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05" y="53"/>
                    </a:moveTo>
                    <a:cubicBezTo>
                      <a:pt x="202" y="53"/>
                      <a:pt x="199" y="55"/>
                      <a:pt x="198" y="58"/>
                    </a:cubicBezTo>
                    <a:cubicBezTo>
                      <a:pt x="76" y="291"/>
                      <a:pt x="76" y="291"/>
                      <a:pt x="76" y="291"/>
                    </a:cubicBezTo>
                    <a:cubicBezTo>
                      <a:pt x="75" y="294"/>
                      <a:pt x="75" y="297"/>
                      <a:pt x="77" y="299"/>
                    </a:cubicBezTo>
                    <a:cubicBezTo>
                      <a:pt x="78" y="301"/>
                      <a:pt x="81" y="303"/>
                      <a:pt x="83" y="303"/>
                    </a:cubicBezTo>
                    <a:cubicBezTo>
                      <a:pt x="327" y="303"/>
                      <a:pt x="327" y="303"/>
                      <a:pt x="327" y="303"/>
                    </a:cubicBezTo>
                    <a:cubicBezTo>
                      <a:pt x="330" y="303"/>
                      <a:pt x="332" y="301"/>
                      <a:pt x="334" y="299"/>
                    </a:cubicBezTo>
                    <a:cubicBezTo>
                      <a:pt x="335" y="297"/>
                      <a:pt x="335" y="294"/>
                      <a:pt x="334" y="291"/>
                    </a:cubicBezTo>
                    <a:cubicBezTo>
                      <a:pt x="212" y="58"/>
                      <a:pt x="212" y="58"/>
                      <a:pt x="212" y="58"/>
                    </a:cubicBezTo>
                    <a:cubicBezTo>
                      <a:pt x="211" y="55"/>
                      <a:pt x="208" y="53"/>
                      <a:pt x="205" y="53"/>
                    </a:cubicBezTo>
                    <a:moveTo>
                      <a:pt x="96" y="287"/>
                    </a:moveTo>
                    <a:cubicBezTo>
                      <a:pt x="205" y="79"/>
                      <a:pt x="205" y="79"/>
                      <a:pt x="205" y="79"/>
                    </a:cubicBezTo>
                    <a:cubicBezTo>
                      <a:pt x="314" y="287"/>
                      <a:pt x="314" y="287"/>
                      <a:pt x="314" y="287"/>
                    </a:cubicBezTo>
                    <a:lnTo>
                      <a:pt x="96" y="287"/>
                    </a:lnTo>
                    <a:close/>
                  </a:path>
                </a:pathLst>
              </a:custGeom>
              <a:solidFill>
                <a:srgbClr val="00A9D4"/>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cxnSp>
          <p:nvCxnSpPr>
            <p:cNvPr id="53" name="Straight Connector 52">
              <a:extLst>
                <a:ext uri="{FF2B5EF4-FFF2-40B4-BE49-F238E27FC236}">
                  <a16:creationId xmlns:a16="http://schemas.microsoft.com/office/drawing/2014/main" id="{85BC6D18-4826-0181-4E37-98D3D1D1C4E1}"/>
                </a:ext>
              </a:extLst>
            </p:cNvPr>
            <p:cNvCxnSpPr>
              <a:stCxn id="50" idx="2"/>
              <a:endCxn id="43" idx="0"/>
            </p:cNvCxnSpPr>
            <p:nvPr/>
          </p:nvCxnSpPr>
          <p:spPr bwMode="auto">
            <a:xfrm flipH="1">
              <a:off x="10475517" y="1952548"/>
              <a:ext cx="3011" cy="398591"/>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nvGrpSpPr>
            <p:cNvPr id="54" name="Group 39">
              <a:extLst>
                <a:ext uri="{FF2B5EF4-FFF2-40B4-BE49-F238E27FC236}">
                  <a16:creationId xmlns:a16="http://schemas.microsoft.com/office/drawing/2014/main" id="{46BB90B0-A51F-568E-BD35-7370D24480F0}"/>
                </a:ext>
              </a:extLst>
            </p:cNvPr>
            <p:cNvGrpSpPr>
              <a:grpSpLocks noChangeAspect="1"/>
            </p:cNvGrpSpPr>
            <p:nvPr/>
          </p:nvGrpSpPr>
          <p:grpSpPr bwMode="auto">
            <a:xfrm>
              <a:off x="8810038" y="1778375"/>
              <a:ext cx="449517" cy="643937"/>
              <a:chOff x="239" y="1832"/>
              <a:chExt cx="363" cy="520"/>
            </a:xfrm>
          </p:grpSpPr>
          <p:sp>
            <p:nvSpPr>
              <p:cNvPr id="55" name="AutoShape 40">
                <a:extLst>
                  <a:ext uri="{FF2B5EF4-FFF2-40B4-BE49-F238E27FC236}">
                    <a16:creationId xmlns:a16="http://schemas.microsoft.com/office/drawing/2014/main" id="{5600E449-57EA-8850-2035-A9EAF1D3AE62}"/>
                  </a:ext>
                </a:extLst>
              </p:cNvPr>
              <p:cNvSpPr>
                <a:spLocks noChangeAspect="1" noChangeArrowheads="1"/>
              </p:cNvSpPr>
              <p:nvPr/>
            </p:nvSpPr>
            <p:spPr bwMode="auto">
              <a:xfrm>
                <a:off x="246" y="1980"/>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6" name="Oval 41">
                <a:extLst>
                  <a:ext uri="{FF2B5EF4-FFF2-40B4-BE49-F238E27FC236}">
                    <a16:creationId xmlns:a16="http://schemas.microsoft.com/office/drawing/2014/main" id="{2CFC3DE0-CC0D-A00D-5BA5-FF7C36C66366}"/>
                  </a:ext>
                </a:extLst>
              </p:cNvPr>
              <p:cNvSpPr>
                <a:spLocks noChangeAspect="1" noChangeArrowheads="1"/>
              </p:cNvSpPr>
              <p:nvPr/>
            </p:nvSpPr>
            <p:spPr bwMode="auto">
              <a:xfrm>
                <a:off x="244" y="1839"/>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7" name="Text Box 42">
                <a:extLst>
                  <a:ext uri="{FF2B5EF4-FFF2-40B4-BE49-F238E27FC236}">
                    <a16:creationId xmlns:a16="http://schemas.microsoft.com/office/drawing/2014/main" id="{FE9E1A42-D621-99D8-524A-B6BF99FF2EFE}"/>
                  </a:ext>
                </a:extLst>
              </p:cNvPr>
              <p:cNvSpPr txBox="1">
                <a:spLocks noChangeAspect="1" noChangeArrowheads="1"/>
              </p:cNvSpPr>
              <p:nvPr/>
            </p:nvSpPr>
            <p:spPr bwMode="auto">
              <a:xfrm>
                <a:off x="256" y="2115"/>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000">
                    <a:solidFill>
                      <a:srgbClr val="8F3F7B"/>
                    </a:solidFill>
                    <a:ea typeface="MS PGothic" panose="020B0600070205080204" pitchFamily="34" charset="-128"/>
                    <a:cs typeface="MS PGothic" panose="020B0600070205080204" pitchFamily="34" charset="-128"/>
                  </a:rPr>
                  <a:t>N3IWF </a:t>
                </a:r>
              </a:p>
            </p:txBody>
          </p:sp>
          <p:sp>
            <p:nvSpPr>
              <p:cNvPr id="58" name="Rectangle 43">
                <a:extLst>
                  <a:ext uri="{FF2B5EF4-FFF2-40B4-BE49-F238E27FC236}">
                    <a16:creationId xmlns:a16="http://schemas.microsoft.com/office/drawing/2014/main" id="{0A020E20-2EB5-B2D9-2826-89A9DDDA81F8}"/>
                  </a:ext>
                </a:extLst>
              </p:cNvPr>
              <p:cNvSpPr>
                <a:spLocks noChangeAspect="1" noChangeArrowheads="1"/>
              </p:cNvSpPr>
              <p:nvPr/>
            </p:nvSpPr>
            <p:spPr bwMode="auto">
              <a:xfrm>
                <a:off x="239" y="1832"/>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59" name="Freeform 10">
                <a:extLst>
                  <a:ext uri="{FF2B5EF4-FFF2-40B4-BE49-F238E27FC236}">
                    <a16:creationId xmlns:a16="http://schemas.microsoft.com/office/drawing/2014/main" id="{D55CA410-68B1-C987-F98F-8EAC241DF823}"/>
                  </a:ext>
                </a:extLst>
              </p:cNvPr>
              <p:cNvSpPr>
                <a:spLocks noChangeAspect="1" noEditPoints="1"/>
              </p:cNvSpPr>
              <p:nvPr/>
            </p:nvSpPr>
            <p:spPr bwMode="auto">
              <a:xfrm>
                <a:off x="239" y="1832"/>
                <a:ext cx="363" cy="520"/>
              </a:xfrm>
              <a:custGeom>
                <a:avLst/>
                <a:gdLst>
                  <a:gd name="T0" fmla="*/ 345639 w 410"/>
                  <a:gd name="T1" fmla="*/ 196680 h 589"/>
                  <a:gd name="T2" fmla="*/ 324585 w 410"/>
                  <a:gd name="T3" fmla="*/ 475516 h 589"/>
                  <a:gd name="T4" fmla="*/ 14036 w 410"/>
                  <a:gd name="T5" fmla="*/ 455599 h 589"/>
                  <a:gd name="T6" fmla="*/ 179837 w 410"/>
                  <a:gd name="T7" fmla="*/ 13278 h 589"/>
                  <a:gd name="T8" fmla="*/ 352658 w 410"/>
                  <a:gd name="T9" fmla="*/ 176762 h 589"/>
                  <a:gd name="T10" fmla="*/ 359675 w 410"/>
                  <a:gd name="T11" fmla="*/ 170124 h 589"/>
                  <a:gd name="T12" fmla="*/ 0 w 410"/>
                  <a:gd name="T13" fmla="*/ 170124 h 589"/>
                  <a:gd name="T14" fmla="*/ 35967 w 410"/>
                  <a:gd name="T15" fmla="*/ 488793 h 589"/>
                  <a:gd name="T16" fmla="*/ 359675 w 410"/>
                  <a:gd name="T17" fmla="*/ 455599 h 589"/>
                  <a:gd name="T18" fmla="*/ 352658 w 410"/>
                  <a:gd name="T19" fmla="*/ 190040 h 589"/>
                  <a:gd name="T20" fmla="*/ 131588 w 410"/>
                  <a:gd name="T21" fmla="*/ 119501 h 589"/>
                  <a:gd name="T22" fmla="*/ 125447 w 410"/>
                  <a:gd name="T23" fmla="*/ 108713 h 589"/>
                  <a:gd name="T24" fmla="*/ 179837 w 410"/>
                  <a:gd name="T25" fmla="*/ 38174 h 589"/>
                  <a:gd name="T26" fmla="*/ 185977 w 410"/>
                  <a:gd name="T27" fmla="*/ 40664 h 589"/>
                  <a:gd name="T28" fmla="*/ 235104 w 410"/>
                  <a:gd name="T29" fmla="*/ 115353 h 589"/>
                  <a:gd name="T30" fmla="*/ 144747 w 410"/>
                  <a:gd name="T31" fmla="*/ 106224 h 589"/>
                  <a:gd name="T32" fmla="*/ 179837 w 410"/>
                  <a:gd name="T33" fmla="*/ 56431 h 589"/>
                  <a:gd name="T34" fmla="*/ 49127 w 410"/>
                  <a:gd name="T35" fmla="*/ 130290 h 589"/>
                  <a:gd name="T36" fmla="*/ 85972 w 410"/>
                  <a:gd name="T37" fmla="*/ 104565 h 589"/>
                  <a:gd name="T38" fmla="*/ 71058 w 410"/>
                  <a:gd name="T39" fmla="*/ 128631 h 589"/>
                  <a:gd name="T40" fmla="*/ 236859 w 410"/>
                  <a:gd name="T41" fmla="*/ 135268 h 589"/>
                  <a:gd name="T42" fmla="*/ 71935 w 410"/>
                  <a:gd name="T43" fmla="*/ 141907 h 589"/>
                  <a:gd name="T44" fmla="*/ 85972 w 410"/>
                  <a:gd name="T45" fmla="*/ 165145 h 589"/>
                  <a:gd name="T46" fmla="*/ 76322 w 410"/>
                  <a:gd name="T47" fmla="*/ 165145 h 589"/>
                  <a:gd name="T48" fmla="*/ 49127 w 410"/>
                  <a:gd name="T49" fmla="*/ 130290 h 589"/>
                  <a:gd name="T50" fmla="*/ 284231 w 410"/>
                  <a:gd name="T51" fmla="*/ 200829 h 589"/>
                  <a:gd name="T52" fmla="*/ 274581 w 410"/>
                  <a:gd name="T53" fmla="*/ 191701 h 589"/>
                  <a:gd name="T54" fmla="*/ 130713 w 410"/>
                  <a:gd name="T55" fmla="*/ 177591 h 589"/>
                  <a:gd name="T56" fmla="*/ 130713 w 410"/>
                  <a:gd name="T57" fmla="*/ 164315 h 589"/>
                  <a:gd name="T58" fmla="*/ 274581 w 410"/>
                  <a:gd name="T59" fmla="*/ 150206 h 589"/>
                  <a:gd name="T60" fmla="*/ 278967 w 410"/>
                  <a:gd name="T61" fmla="*/ 138588 h 589"/>
                  <a:gd name="T62" fmla="*/ 310549 w 410"/>
                  <a:gd name="T63" fmla="*/ 165974 h 589"/>
                  <a:gd name="T64" fmla="*/ 49127 w 410"/>
                  <a:gd name="T65" fmla="*/ 202488 h 589"/>
                  <a:gd name="T66" fmla="*/ 85972 w 410"/>
                  <a:gd name="T67" fmla="*/ 176762 h 589"/>
                  <a:gd name="T68" fmla="*/ 71058 w 410"/>
                  <a:gd name="T69" fmla="*/ 200829 h 589"/>
                  <a:gd name="T70" fmla="*/ 236859 w 410"/>
                  <a:gd name="T71" fmla="*/ 207468 h 589"/>
                  <a:gd name="T72" fmla="*/ 71935 w 410"/>
                  <a:gd name="T73" fmla="*/ 214107 h 589"/>
                  <a:gd name="T74" fmla="*/ 85972 w 410"/>
                  <a:gd name="T75" fmla="*/ 237342 h 589"/>
                  <a:gd name="T76" fmla="*/ 76322 w 410"/>
                  <a:gd name="T77" fmla="*/ 237342 h 589"/>
                  <a:gd name="T78" fmla="*/ 49127 w 410"/>
                  <a:gd name="T79" fmla="*/ 202488 h 589"/>
                  <a:gd name="T80" fmla="*/ 284231 w 410"/>
                  <a:gd name="T81" fmla="*/ 273027 h 589"/>
                  <a:gd name="T82" fmla="*/ 274581 w 410"/>
                  <a:gd name="T83" fmla="*/ 263900 h 589"/>
                  <a:gd name="T84" fmla="*/ 130713 w 410"/>
                  <a:gd name="T85" fmla="*/ 249792 h 589"/>
                  <a:gd name="T86" fmla="*/ 130713 w 410"/>
                  <a:gd name="T87" fmla="*/ 236513 h 589"/>
                  <a:gd name="T88" fmla="*/ 274581 w 410"/>
                  <a:gd name="T89" fmla="*/ 222406 h 589"/>
                  <a:gd name="T90" fmla="*/ 278967 w 410"/>
                  <a:gd name="T91" fmla="*/ 210788 h 589"/>
                  <a:gd name="T92" fmla="*/ 310549 w 410"/>
                  <a:gd name="T93" fmla="*/ 238172 h 5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10"/>
                  <a:gd name="T142" fmla="*/ 0 h 589"/>
                  <a:gd name="T143" fmla="*/ 410 w 410"/>
                  <a:gd name="T144" fmla="*/ 589 h 5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10" h="589">
                    <a:moveTo>
                      <a:pt x="402" y="229"/>
                    </a:moveTo>
                    <a:cubicBezTo>
                      <a:pt x="397" y="229"/>
                      <a:pt x="394" y="233"/>
                      <a:pt x="394" y="237"/>
                    </a:cubicBezTo>
                    <a:cubicBezTo>
                      <a:pt x="394" y="549"/>
                      <a:pt x="394" y="549"/>
                      <a:pt x="394" y="549"/>
                    </a:cubicBezTo>
                    <a:cubicBezTo>
                      <a:pt x="394" y="562"/>
                      <a:pt x="383" y="573"/>
                      <a:pt x="370" y="573"/>
                    </a:cubicBezTo>
                    <a:cubicBezTo>
                      <a:pt x="41" y="573"/>
                      <a:pt x="41" y="573"/>
                      <a:pt x="41" y="573"/>
                    </a:cubicBezTo>
                    <a:cubicBezTo>
                      <a:pt x="27" y="573"/>
                      <a:pt x="17" y="562"/>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61" y="144"/>
                    </a:moveTo>
                    <a:cubicBezTo>
                      <a:pt x="150" y="144"/>
                      <a:pt x="150" y="144"/>
                      <a:pt x="150" y="144"/>
                    </a:cubicBezTo>
                    <a:cubicBezTo>
                      <a:pt x="147" y="144"/>
                      <a:pt x="144" y="142"/>
                      <a:pt x="143" y="139"/>
                    </a:cubicBezTo>
                    <a:cubicBezTo>
                      <a:pt x="142" y="137"/>
                      <a:pt x="142" y="134"/>
                      <a:pt x="143" y="131"/>
                    </a:cubicBezTo>
                    <a:cubicBezTo>
                      <a:pt x="199" y="49"/>
                      <a:pt x="199" y="49"/>
                      <a:pt x="199" y="49"/>
                    </a:cubicBezTo>
                    <a:cubicBezTo>
                      <a:pt x="200" y="47"/>
                      <a:pt x="202" y="46"/>
                      <a:pt x="205" y="46"/>
                    </a:cubicBezTo>
                    <a:cubicBezTo>
                      <a:pt x="205" y="46"/>
                      <a:pt x="205" y="46"/>
                      <a:pt x="205" y="46"/>
                    </a:cubicBezTo>
                    <a:cubicBezTo>
                      <a:pt x="208" y="46"/>
                      <a:pt x="210" y="47"/>
                      <a:pt x="212" y="49"/>
                    </a:cubicBezTo>
                    <a:cubicBezTo>
                      <a:pt x="268" y="131"/>
                      <a:pt x="268" y="131"/>
                      <a:pt x="268" y="131"/>
                    </a:cubicBezTo>
                    <a:cubicBezTo>
                      <a:pt x="269" y="134"/>
                      <a:pt x="269" y="137"/>
                      <a:pt x="268" y="139"/>
                    </a:cubicBezTo>
                    <a:cubicBezTo>
                      <a:pt x="267" y="142"/>
                      <a:pt x="264" y="144"/>
                      <a:pt x="261" y="144"/>
                    </a:cubicBezTo>
                    <a:moveTo>
                      <a:pt x="165" y="128"/>
                    </a:moveTo>
                    <a:cubicBezTo>
                      <a:pt x="246" y="128"/>
                      <a:pt x="246" y="128"/>
                      <a:pt x="246" y="128"/>
                    </a:cubicBezTo>
                    <a:cubicBezTo>
                      <a:pt x="205" y="68"/>
                      <a:pt x="205" y="68"/>
                      <a:pt x="205" y="68"/>
                    </a:cubicBezTo>
                    <a:lnTo>
                      <a:pt x="165" y="128"/>
                    </a:lnTo>
                    <a:close/>
                    <a:moveTo>
                      <a:pt x="56" y="157"/>
                    </a:moveTo>
                    <a:cubicBezTo>
                      <a:pt x="87" y="126"/>
                      <a:pt x="87" y="126"/>
                      <a:pt x="87" y="126"/>
                    </a:cubicBezTo>
                    <a:cubicBezTo>
                      <a:pt x="90" y="123"/>
                      <a:pt x="95" y="123"/>
                      <a:pt x="98" y="126"/>
                    </a:cubicBezTo>
                    <a:cubicBezTo>
                      <a:pt x="102" y="129"/>
                      <a:pt x="102" y="134"/>
                      <a:pt x="98" y="137"/>
                    </a:cubicBezTo>
                    <a:cubicBezTo>
                      <a:pt x="81" y="155"/>
                      <a:pt x="81" y="155"/>
                      <a:pt x="81" y="155"/>
                    </a:cubicBezTo>
                    <a:cubicBezTo>
                      <a:pt x="262" y="155"/>
                      <a:pt x="262" y="155"/>
                      <a:pt x="262" y="155"/>
                    </a:cubicBezTo>
                    <a:cubicBezTo>
                      <a:pt x="267" y="155"/>
                      <a:pt x="270" y="158"/>
                      <a:pt x="270" y="163"/>
                    </a:cubicBezTo>
                    <a:cubicBezTo>
                      <a:pt x="270" y="167"/>
                      <a:pt x="267" y="171"/>
                      <a:pt x="262" y="171"/>
                    </a:cubicBezTo>
                    <a:cubicBezTo>
                      <a:pt x="82" y="171"/>
                      <a:pt x="82" y="171"/>
                      <a:pt x="82" y="171"/>
                    </a:cubicBezTo>
                    <a:cubicBezTo>
                      <a:pt x="98" y="188"/>
                      <a:pt x="98" y="188"/>
                      <a:pt x="98" y="188"/>
                    </a:cubicBezTo>
                    <a:cubicBezTo>
                      <a:pt x="102" y="191"/>
                      <a:pt x="102" y="196"/>
                      <a:pt x="98" y="199"/>
                    </a:cubicBezTo>
                    <a:cubicBezTo>
                      <a:pt x="97" y="200"/>
                      <a:pt x="95" y="201"/>
                      <a:pt x="93" y="201"/>
                    </a:cubicBezTo>
                    <a:cubicBezTo>
                      <a:pt x="91" y="201"/>
                      <a:pt x="89" y="200"/>
                      <a:pt x="87" y="199"/>
                    </a:cubicBezTo>
                    <a:cubicBezTo>
                      <a:pt x="56" y="168"/>
                      <a:pt x="56" y="168"/>
                      <a:pt x="56" y="168"/>
                    </a:cubicBezTo>
                    <a:cubicBezTo>
                      <a:pt x="53" y="165"/>
                      <a:pt x="53" y="160"/>
                      <a:pt x="56" y="157"/>
                    </a:cubicBezTo>
                    <a:moveTo>
                      <a:pt x="354" y="212"/>
                    </a:moveTo>
                    <a:cubicBezTo>
                      <a:pt x="324" y="242"/>
                      <a:pt x="324" y="242"/>
                      <a:pt x="324" y="242"/>
                    </a:cubicBezTo>
                    <a:cubicBezTo>
                      <a:pt x="321" y="245"/>
                      <a:pt x="316" y="245"/>
                      <a:pt x="313" y="242"/>
                    </a:cubicBezTo>
                    <a:cubicBezTo>
                      <a:pt x="309" y="239"/>
                      <a:pt x="309" y="234"/>
                      <a:pt x="313" y="231"/>
                    </a:cubicBezTo>
                    <a:cubicBezTo>
                      <a:pt x="330" y="214"/>
                      <a:pt x="330" y="214"/>
                      <a:pt x="330" y="214"/>
                    </a:cubicBezTo>
                    <a:cubicBezTo>
                      <a:pt x="149" y="214"/>
                      <a:pt x="149" y="214"/>
                      <a:pt x="149" y="214"/>
                    </a:cubicBezTo>
                    <a:cubicBezTo>
                      <a:pt x="144" y="214"/>
                      <a:pt x="141" y="210"/>
                      <a:pt x="141" y="206"/>
                    </a:cubicBezTo>
                    <a:cubicBezTo>
                      <a:pt x="141" y="201"/>
                      <a:pt x="144" y="198"/>
                      <a:pt x="149" y="198"/>
                    </a:cubicBezTo>
                    <a:cubicBezTo>
                      <a:pt x="329" y="198"/>
                      <a:pt x="329" y="198"/>
                      <a:pt x="329" y="198"/>
                    </a:cubicBezTo>
                    <a:cubicBezTo>
                      <a:pt x="313" y="181"/>
                      <a:pt x="313" y="181"/>
                      <a:pt x="313" y="181"/>
                    </a:cubicBezTo>
                    <a:cubicBezTo>
                      <a:pt x="309" y="178"/>
                      <a:pt x="309" y="173"/>
                      <a:pt x="313" y="170"/>
                    </a:cubicBezTo>
                    <a:cubicBezTo>
                      <a:pt x="314" y="168"/>
                      <a:pt x="316" y="167"/>
                      <a:pt x="318" y="167"/>
                    </a:cubicBezTo>
                    <a:cubicBezTo>
                      <a:pt x="320" y="167"/>
                      <a:pt x="322" y="168"/>
                      <a:pt x="324" y="170"/>
                    </a:cubicBezTo>
                    <a:cubicBezTo>
                      <a:pt x="354" y="200"/>
                      <a:pt x="354" y="200"/>
                      <a:pt x="354" y="200"/>
                    </a:cubicBezTo>
                    <a:cubicBezTo>
                      <a:pt x="358" y="203"/>
                      <a:pt x="358" y="208"/>
                      <a:pt x="354" y="212"/>
                    </a:cubicBezTo>
                    <a:moveTo>
                      <a:pt x="56" y="244"/>
                    </a:moveTo>
                    <a:cubicBezTo>
                      <a:pt x="87" y="213"/>
                      <a:pt x="87" y="213"/>
                      <a:pt x="87" y="213"/>
                    </a:cubicBezTo>
                    <a:cubicBezTo>
                      <a:pt x="90" y="210"/>
                      <a:pt x="95" y="210"/>
                      <a:pt x="98" y="213"/>
                    </a:cubicBezTo>
                    <a:cubicBezTo>
                      <a:pt x="102" y="216"/>
                      <a:pt x="102" y="221"/>
                      <a:pt x="98" y="224"/>
                    </a:cubicBezTo>
                    <a:cubicBezTo>
                      <a:pt x="81" y="242"/>
                      <a:pt x="81" y="242"/>
                      <a:pt x="81" y="242"/>
                    </a:cubicBezTo>
                    <a:cubicBezTo>
                      <a:pt x="262" y="242"/>
                      <a:pt x="262" y="242"/>
                      <a:pt x="262" y="242"/>
                    </a:cubicBezTo>
                    <a:cubicBezTo>
                      <a:pt x="267" y="242"/>
                      <a:pt x="270" y="245"/>
                      <a:pt x="270" y="250"/>
                    </a:cubicBezTo>
                    <a:cubicBezTo>
                      <a:pt x="270" y="254"/>
                      <a:pt x="267" y="258"/>
                      <a:pt x="262" y="258"/>
                    </a:cubicBezTo>
                    <a:cubicBezTo>
                      <a:pt x="82" y="258"/>
                      <a:pt x="82" y="258"/>
                      <a:pt x="82" y="258"/>
                    </a:cubicBezTo>
                    <a:cubicBezTo>
                      <a:pt x="98" y="274"/>
                      <a:pt x="98" y="274"/>
                      <a:pt x="98" y="274"/>
                    </a:cubicBezTo>
                    <a:cubicBezTo>
                      <a:pt x="102" y="278"/>
                      <a:pt x="102" y="283"/>
                      <a:pt x="98" y="286"/>
                    </a:cubicBezTo>
                    <a:cubicBezTo>
                      <a:pt x="97" y="287"/>
                      <a:pt x="95" y="288"/>
                      <a:pt x="93" y="288"/>
                    </a:cubicBezTo>
                    <a:cubicBezTo>
                      <a:pt x="91" y="288"/>
                      <a:pt x="89" y="287"/>
                      <a:pt x="87" y="286"/>
                    </a:cubicBezTo>
                    <a:cubicBezTo>
                      <a:pt x="56" y="255"/>
                      <a:pt x="56" y="255"/>
                      <a:pt x="56" y="255"/>
                    </a:cubicBezTo>
                    <a:cubicBezTo>
                      <a:pt x="53" y="252"/>
                      <a:pt x="53" y="247"/>
                      <a:pt x="56" y="244"/>
                    </a:cubicBezTo>
                    <a:moveTo>
                      <a:pt x="354" y="298"/>
                    </a:moveTo>
                    <a:cubicBezTo>
                      <a:pt x="324" y="329"/>
                      <a:pt x="324" y="329"/>
                      <a:pt x="324" y="329"/>
                    </a:cubicBezTo>
                    <a:cubicBezTo>
                      <a:pt x="321" y="332"/>
                      <a:pt x="316" y="332"/>
                      <a:pt x="313" y="329"/>
                    </a:cubicBezTo>
                    <a:cubicBezTo>
                      <a:pt x="309" y="326"/>
                      <a:pt x="309" y="321"/>
                      <a:pt x="313" y="318"/>
                    </a:cubicBezTo>
                    <a:cubicBezTo>
                      <a:pt x="330" y="301"/>
                      <a:pt x="330" y="301"/>
                      <a:pt x="330" y="301"/>
                    </a:cubicBezTo>
                    <a:cubicBezTo>
                      <a:pt x="149" y="301"/>
                      <a:pt x="149" y="301"/>
                      <a:pt x="149" y="301"/>
                    </a:cubicBezTo>
                    <a:cubicBezTo>
                      <a:pt x="144" y="301"/>
                      <a:pt x="141" y="297"/>
                      <a:pt x="141" y="293"/>
                    </a:cubicBezTo>
                    <a:cubicBezTo>
                      <a:pt x="141" y="288"/>
                      <a:pt x="144" y="285"/>
                      <a:pt x="149" y="285"/>
                    </a:cubicBezTo>
                    <a:cubicBezTo>
                      <a:pt x="329" y="285"/>
                      <a:pt x="329" y="285"/>
                      <a:pt x="329" y="285"/>
                    </a:cubicBezTo>
                    <a:cubicBezTo>
                      <a:pt x="313" y="268"/>
                      <a:pt x="313" y="268"/>
                      <a:pt x="313" y="268"/>
                    </a:cubicBezTo>
                    <a:cubicBezTo>
                      <a:pt x="309" y="265"/>
                      <a:pt x="309" y="260"/>
                      <a:pt x="313" y="256"/>
                    </a:cubicBezTo>
                    <a:cubicBezTo>
                      <a:pt x="314" y="255"/>
                      <a:pt x="316" y="254"/>
                      <a:pt x="318" y="254"/>
                    </a:cubicBezTo>
                    <a:cubicBezTo>
                      <a:pt x="320" y="254"/>
                      <a:pt x="322" y="255"/>
                      <a:pt x="324" y="256"/>
                    </a:cubicBezTo>
                    <a:cubicBezTo>
                      <a:pt x="354" y="287"/>
                      <a:pt x="354" y="287"/>
                      <a:pt x="354" y="287"/>
                    </a:cubicBezTo>
                    <a:cubicBezTo>
                      <a:pt x="358" y="290"/>
                      <a:pt x="358" y="295"/>
                      <a:pt x="354" y="298"/>
                    </a:cubicBezTo>
                  </a:path>
                </a:pathLst>
              </a:custGeom>
              <a:solidFill>
                <a:srgbClr val="8F3F7B"/>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sp>
          <p:nvSpPr>
            <p:cNvPr id="60" name="Freeform: Shape 59">
              <a:extLst>
                <a:ext uri="{FF2B5EF4-FFF2-40B4-BE49-F238E27FC236}">
                  <a16:creationId xmlns:a16="http://schemas.microsoft.com/office/drawing/2014/main" id="{00AFC78D-A0BA-FD41-7240-896469F999EF}"/>
                </a:ext>
              </a:extLst>
            </p:cNvPr>
            <p:cNvSpPr/>
            <p:nvPr/>
          </p:nvSpPr>
          <p:spPr bwMode="auto">
            <a:xfrm>
              <a:off x="6660520" y="2048277"/>
              <a:ext cx="3486510" cy="768385"/>
            </a:xfrm>
            <a:custGeom>
              <a:avLst/>
              <a:gdLst>
                <a:gd name="connsiteX0" fmla="*/ 0 w 5062888"/>
                <a:gd name="connsiteY0" fmla="*/ 457681 h 727189"/>
                <a:gd name="connsiteX1" fmla="*/ 1424539 w 5062888"/>
                <a:gd name="connsiteY1" fmla="*/ 5294 h 727189"/>
                <a:gd name="connsiteX2" fmla="*/ 5062888 w 5062888"/>
                <a:gd name="connsiteY2" fmla="*/ 727189 h 727189"/>
              </a:gdLst>
              <a:ahLst/>
              <a:cxnLst>
                <a:cxn ang="0">
                  <a:pos x="connsiteX0" y="connsiteY0"/>
                </a:cxn>
                <a:cxn ang="0">
                  <a:pos x="connsiteX1" y="connsiteY1"/>
                </a:cxn>
                <a:cxn ang="0">
                  <a:pos x="connsiteX2" y="connsiteY2"/>
                </a:cxn>
              </a:cxnLst>
              <a:rect l="l" t="t" r="r" b="b"/>
              <a:pathLst>
                <a:path w="5062888" h="727189">
                  <a:moveTo>
                    <a:pt x="0" y="457681"/>
                  </a:moveTo>
                  <a:cubicBezTo>
                    <a:pt x="290362" y="209028"/>
                    <a:pt x="580724" y="-39624"/>
                    <a:pt x="1424539" y="5294"/>
                  </a:cubicBezTo>
                  <a:cubicBezTo>
                    <a:pt x="2268354" y="50212"/>
                    <a:pt x="3665621" y="388700"/>
                    <a:pt x="5062888" y="727189"/>
                  </a:cubicBezTo>
                </a:path>
              </a:pathLst>
            </a:custGeom>
            <a:noFill/>
            <a:ln w="25400" cap="flat" cmpd="sng" algn="ctr">
              <a:solidFill>
                <a:srgbClr val="FF0000"/>
              </a:solidFill>
              <a:prstDash val="solid"/>
              <a:round/>
              <a:headEnd type="triangle" w="med" len="med"/>
              <a:tailEnd type="triangl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1" name="Freeform: Shape 60">
              <a:extLst>
                <a:ext uri="{FF2B5EF4-FFF2-40B4-BE49-F238E27FC236}">
                  <a16:creationId xmlns:a16="http://schemas.microsoft.com/office/drawing/2014/main" id="{C9E58FE6-DDD6-0314-AF49-3543A2140145}"/>
                </a:ext>
              </a:extLst>
            </p:cNvPr>
            <p:cNvSpPr/>
            <p:nvPr/>
          </p:nvSpPr>
          <p:spPr bwMode="auto">
            <a:xfrm flipV="1">
              <a:off x="6645561" y="2936449"/>
              <a:ext cx="3535209" cy="636188"/>
            </a:xfrm>
            <a:custGeom>
              <a:avLst/>
              <a:gdLst>
                <a:gd name="connsiteX0" fmla="*/ 0 w 5062888"/>
                <a:gd name="connsiteY0" fmla="*/ 457681 h 727189"/>
                <a:gd name="connsiteX1" fmla="*/ 1424539 w 5062888"/>
                <a:gd name="connsiteY1" fmla="*/ 5294 h 727189"/>
                <a:gd name="connsiteX2" fmla="*/ 5062888 w 5062888"/>
                <a:gd name="connsiteY2" fmla="*/ 727189 h 727189"/>
              </a:gdLst>
              <a:ahLst/>
              <a:cxnLst>
                <a:cxn ang="0">
                  <a:pos x="connsiteX0" y="connsiteY0"/>
                </a:cxn>
                <a:cxn ang="0">
                  <a:pos x="connsiteX1" y="connsiteY1"/>
                </a:cxn>
                <a:cxn ang="0">
                  <a:pos x="connsiteX2" y="connsiteY2"/>
                </a:cxn>
              </a:cxnLst>
              <a:rect l="l" t="t" r="r" b="b"/>
              <a:pathLst>
                <a:path w="5062888" h="727189">
                  <a:moveTo>
                    <a:pt x="0" y="457681"/>
                  </a:moveTo>
                  <a:cubicBezTo>
                    <a:pt x="290362" y="209028"/>
                    <a:pt x="580724" y="-39624"/>
                    <a:pt x="1424539" y="5294"/>
                  </a:cubicBezTo>
                  <a:cubicBezTo>
                    <a:pt x="2268354" y="50212"/>
                    <a:pt x="3665621" y="388700"/>
                    <a:pt x="5062888" y="727189"/>
                  </a:cubicBezTo>
                </a:path>
              </a:pathLst>
            </a:custGeom>
            <a:noFill/>
            <a:ln w="25400" cap="flat" cmpd="sng" algn="ctr">
              <a:solidFill>
                <a:srgbClr val="FF0000"/>
              </a:solidFill>
              <a:prstDash val="solid"/>
              <a:round/>
              <a:headEnd type="triangle" w="med" len="med"/>
              <a:tailEnd type="triangl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2" name="Text Box 50">
              <a:extLst>
                <a:ext uri="{FF2B5EF4-FFF2-40B4-BE49-F238E27FC236}">
                  <a16:creationId xmlns:a16="http://schemas.microsoft.com/office/drawing/2014/main" id="{9A23EEB2-0FE6-942E-BF7B-4C98F98FE1F3}"/>
                </a:ext>
              </a:extLst>
            </p:cNvPr>
            <p:cNvSpPr txBox="1">
              <a:spLocks noChangeArrowheads="1"/>
            </p:cNvSpPr>
            <p:nvPr/>
          </p:nvSpPr>
          <p:spPr bwMode="auto">
            <a:xfrm>
              <a:off x="8811852" y="3438015"/>
              <a:ext cx="1285584" cy="479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000" tIns="46800" rIns="72000" bIns="46800">
              <a:spAutoFit/>
            </a:bodyPr>
            <a:lstStyle>
              <a:lvl1pPr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1pPr>
              <a:lvl2pPr marL="742950" indent="-28575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2pPr>
              <a:lvl3pPr marL="11430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3pPr>
              <a:lvl4pPr marL="16002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4pPr>
              <a:lvl5pPr marL="2057400" indent="-228600" defTabSz="449263"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5pPr>
              <a:lvl6pPr marL="25146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6pPr>
              <a:lvl7pPr marL="29718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7pPr>
              <a:lvl8pPr marL="34290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8pPr>
              <a:lvl9pPr marL="3886200" indent="-228600" defTabSz="449263"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charset="0"/>
                  <a:cs typeface="Arial" charset="0"/>
                </a:defRPr>
              </a:lvl9pPr>
            </a:lstStyle>
            <a:p>
              <a:pPr eaLnBrk="1" hangingPunct="1">
                <a:spcBef>
                  <a:spcPts val="750"/>
                </a:spcBef>
                <a:buSzPct val="100000"/>
              </a:pPr>
              <a:r>
                <a:rPr lang="sv-SE" sz="1200" b="1">
                  <a:solidFill>
                    <a:srgbClr val="007B78"/>
                  </a:solidFill>
                  <a:ea typeface="Microsoft YaHei" pitchFamily="34" charset="-122"/>
                </a:rPr>
                <a:t>Multi-access PDU Session</a:t>
              </a:r>
            </a:p>
          </p:txBody>
        </p:sp>
        <p:grpSp>
          <p:nvGrpSpPr>
            <p:cNvPr id="63" name="Group 62">
              <a:extLst>
                <a:ext uri="{FF2B5EF4-FFF2-40B4-BE49-F238E27FC236}">
                  <a16:creationId xmlns:a16="http://schemas.microsoft.com/office/drawing/2014/main" id="{9A3F75FD-CA40-4EB5-DF1D-5380CA229350}"/>
                </a:ext>
              </a:extLst>
            </p:cNvPr>
            <p:cNvGrpSpPr/>
            <p:nvPr/>
          </p:nvGrpSpPr>
          <p:grpSpPr>
            <a:xfrm>
              <a:off x="9424588" y="2411592"/>
              <a:ext cx="467172" cy="955533"/>
              <a:chOff x="4743949" y="3104169"/>
              <a:chExt cx="467172" cy="955533"/>
            </a:xfrm>
          </p:grpSpPr>
          <p:sp>
            <p:nvSpPr>
              <p:cNvPr id="8192" name="Arc 8191">
                <a:extLst>
                  <a:ext uri="{FF2B5EF4-FFF2-40B4-BE49-F238E27FC236}">
                    <a16:creationId xmlns:a16="http://schemas.microsoft.com/office/drawing/2014/main" id="{CAA85ADF-D1F3-2C12-C115-76EE503CDAF1}"/>
                  </a:ext>
                </a:extLst>
              </p:cNvPr>
              <p:cNvSpPr/>
              <p:nvPr/>
            </p:nvSpPr>
            <p:spPr bwMode="auto">
              <a:xfrm>
                <a:off x="4743949" y="3114958"/>
                <a:ext cx="460578" cy="944744"/>
              </a:xfrm>
              <a:prstGeom prst="arc">
                <a:avLst>
                  <a:gd name="adj1" fmla="val 2215876"/>
                  <a:gd name="adj2" fmla="val 18530843"/>
                </a:avLst>
              </a:prstGeom>
              <a:noFill/>
              <a:ln w="50800" cap="flat" cmpd="sng" algn="ctr">
                <a:solidFill>
                  <a:srgbClr val="007B78"/>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8193" name="Arc 8192">
                <a:extLst>
                  <a:ext uri="{FF2B5EF4-FFF2-40B4-BE49-F238E27FC236}">
                    <a16:creationId xmlns:a16="http://schemas.microsoft.com/office/drawing/2014/main" id="{E4D9EFB6-9B09-8016-55DD-68F26F211B22}"/>
                  </a:ext>
                </a:extLst>
              </p:cNvPr>
              <p:cNvSpPr/>
              <p:nvPr/>
            </p:nvSpPr>
            <p:spPr bwMode="auto">
              <a:xfrm>
                <a:off x="4750543" y="3104169"/>
                <a:ext cx="460578" cy="944744"/>
              </a:xfrm>
              <a:prstGeom prst="arc">
                <a:avLst>
                  <a:gd name="adj1" fmla="val 19790243"/>
                  <a:gd name="adj2" fmla="val 1396047"/>
                </a:avLst>
              </a:prstGeom>
              <a:noFill/>
              <a:ln w="50800" cap="flat" cmpd="sng" algn="ctr">
                <a:solidFill>
                  <a:srgbClr val="007B78"/>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grpSp>
        <p:sp>
          <p:nvSpPr>
            <p:cNvPr id="8196" name="Cloud 8195">
              <a:extLst>
                <a:ext uri="{FF2B5EF4-FFF2-40B4-BE49-F238E27FC236}">
                  <a16:creationId xmlns:a16="http://schemas.microsoft.com/office/drawing/2014/main" id="{41C948D4-AA44-CB42-41F8-73214490C710}"/>
                </a:ext>
              </a:extLst>
            </p:cNvPr>
            <p:cNvSpPr/>
            <p:nvPr/>
          </p:nvSpPr>
          <p:spPr bwMode="auto">
            <a:xfrm>
              <a:off x="11415156" y="2657788"/>
              <a:ext cx="609426" cy="445891"/>
            </a:xfrm>
            <a:prstGeom prst="cloud">
              <a:avLst/>
            </a:prstGeom>
            <a:solidFill>
              <a:schemeClr val="bg1">
                <a:lumMod val="65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err="1">
                <a:ln>
                  <a:noFill/>
                </a:ln>
                <a:solidFill>
                  <a:schemeClr val="bg1"/>
                </a:solidFill>
                <a:effectLst/>
                <a:latin typeface="+mn-lt"/>
              </a:endParaRPr>
            </a:p>
          </p:txBody>
        </p:sp>
        <p:sp>
          <p:nvSpPr>
            <p:cNvPr id="8197" name="Freeform 7">
              <a:extLst>
                <a:ext uri="{FF2B5EF4-FFF2-40B4-BE49-F238E27FC236}">
                  <a16:creationId xmlns:a16="http://schemas.microsoft.com/office/drawing/2014/main" id="{39C61931-2DE0-9D44-D2B0-6E17C4A4D677}"/>
                </a:ext>
              </a:extLst>
            </p:cNvPr>
            <p:cNvSpPr>
              <a:spLocks noChangeAspect="1" noEditPoints="1"/>
            </p:cNvSpPr>
            <p:nvPr/>
          </p:nvSpPr>
          <p:spPr bwMode="auto">
            <a:xfrm>
              <a:off x="6331204" y="2606081"/>
              <a:ext cx="428398" cy="355683"/>
            </a:xfrm>
            <a:custGeom>
              <a:avLst/>
              <a:gdLst>
                <a:gd name="T0" fmla="*/ 2147483647 w 322"/>
                <a:gd name="T1" fmla="*/ 2147483647 h 267"/>
                <a:gd name="T2" fmla="*/ 2147483647 w 322"/>
                <a:gd name="T3" fmla="*/ 2147483647 h 267"/>
                <a:gd name="T4" fmla="*/ 2147483647 w 322"/>
                <a:gd name="T5" fmla="*/ 2147483647 h 267"/>
                <a:gd name="T6" fmla="*/ 2147483647 w 322"/>
                <a:gd name="T7" fmla="*/ 2147483647 h 267"/>
                <a:gd name="T8" fmla="*/ 2147483647 w 322"/>
                <a:gd name="T9" fmla="*/ 2147483647 h 267"/>
                <a:gd name="T10" fmla="*/ 2147483647 w 322"/>
                <a:gd name="T11" fmla="*/ 2147483647 h 267"/>
                <a:gd name="T12" fmla="*/ 2147483647 w 322"/>
                <a:gd name="T13" fmla="*/ 2147483647 h 267"/>
                <a:gd name="T14" fmla="*/ 2147483647 w 322"/>
                <a:gd name="T15" fmla="*/ 2147483647 h 267"/>
                <a:gd name="T16" fmla="*/ 2147483647 w 322"/>
                <a:gd name="T17" fmla="*/ 2147483647 h 267"/>
                <a:gd name="T18" fmla="*/ 2147483647 w 322"/>
                <a:gd name="T19" fmla="*/ 2147483647 h 267"/>
                <a:gd name="T20" fmla="*/ 2147483647 w 322"/>
                <a:gd name="T21" fmla="*/ 2147483647 h 267"/>
                <a:gd name="T22" fmla="*/ 2147483647 w 322"/>
                <a:gd name="T23" fmla="*/ 2147483647 h 267"/>
                <a:gd name="T24" fmla="*/ 2147483647 w 322"/>
                <a:gd name="T25" fmla="*/ 2147483647 h 267"/>
                <a:gd name="T26" fmla="*/ 2147483647 w 322"/>
                <a:gd name="T27" fmla="*/ 2147483647 h 267"/>
                <a:gd name="T28" fmla="*/ 2147483647 w 322"/>
                <a:gd name="T29" fmla="*/ 2147483647 h 267"/>
                <a:gd name="T30" fmla="*/ 0 w 322"/>
                <a:gd name="T31" fmla="*/ 2147483647 h 267"/>
                <a:gd name="T32" fmla="*/ 2147483647 w 322"/>
                <a:gd name="T33" fmla="*/ 2147483647 h 267"/>
                <a:gd name="T34" fmla="*/ 2147483647 w 322"/>
                <a:gd name="T35" fmla="*/ 2147483647 h 267"/>
                <a:gd name="T36" fmla="*/ 2147483647 w 322"/>
                <a:gd name="T37" fmla="*/ 2147483647 h 267"/>
                <a:gd name="T38" fmla="*/ 2147483647 w 322"/>
                <a:gd name="T39" fmla="*/ 2147483647 h 267"/>
                <a:gd name="T40" fmla="*/ 2147483647 w 322"/>
                <a:gd name="T41" fmla="*/ 2147483647 h 267"/>
                <a:gd name="T42" fmla="*/ 2147483647 w 322"/>
                <a:gd name="T43" fmla="*/ 2147483647 h 267"/>
                <a:gd name="T44" fmla="*/ 2147483647 w 322"/>
                <a:gd name="T45" fmla="*/ 2147483647 h 267"/>
                <a:gd name="T46" fmla="*/ 2147483647 w 322"/>
                <a:gd name="T47" fmla="*/ 2147483647 h 267"/>
                <a:gd name="T48" fmla="*/ 2147483647 w 322"/>
                <a:gd name="T49" fmla="*/ 2147483647 h 267"/>
                <a:gd name="T50" fmla="*/ 2147483647 w 322"/>
                <a:gd name="T51" fmla="*/ 2147483647 h 267"/>
                <a:gd name="T52" fmla="*/ 2147483647 w 322"/>
                <a:gd name="T53" fmla="*/ 2147483647 h 267"/>
                <a:gd name="T54" fmla="*/ 2147483647 w 322"/>
                <a:gd name="T55" fmla="*/ 2147483647 h 267"/>
                <a:gd name="T56" fmla="*/ 2147483647 w 322"/>
                <a:gd name="T57" fmla="*/ 2147483647 h 267"/>
                <a:gd name="T58" fmla="*/ 2147483647 w 322"/>
                <a:gd name="T59" fmla="*/ 2147483647 h 267"/>
                <a:gd name="T60" fmla="*/ 2147483647 w 322"/>
                <a:gd name="T61" fmla="*/ 2147483647 h 267"/>
                <a:gd name="T62" fmla="*/ 2147483647 w 322"/>
                <a:gd name="T63" fmla="*/ 2147483647 h 267"/>
                <a:gd name="T64" fmla="*/ 2147483647 w 322"/>
                <a:gd name="T65" fmla="*/ 2147483647 h 267"/>
                <a:gd name="T66" fmla="*/ 2147483647 w 322"/>
                <a:gd name="T67" fmla="*/ 2147483647 h 267"/>
                <a:gd name="T68" fmla="*/ 2147483647 w 322"/>
                <a:gd name="T69" fmla="*/ 2147483647 h 267"/>
                <a:gd name="T70" fmla="*/ 2147483647 w 322"/>
                <a:gd name="T71" fmla="*/ 2147483647 h 267"/>
                <a:gd name="T72" fmla="*/ 2147483647 w 322"/>
                <a:gd name="T73" fmla="*/ 2147483647 h 267"/>
                <a:gd name="T74" fmla="*/ 2147483647 w 322"/>
                <a:gd name="T75" fmla="*/ 2147483647 h 267"/>
                <a:gd name="T76" fmla="*/ 2147483647 w 322"/>
                <a:gd name="T77" fmla="*/ 2147483647 h 267"/>
                <a:gd name="T78" fmla="*/ 2147483647 w 322"/>
                <a:gd name="T79" fmla="*/ 2147483647 h 267"/>
                <a:gd name="T80" fmla="*/ 2147483647 w 322"/>
                <a:gd name="T81" fmla="*/ 2147483647 h 267"/>
                <a:gd name="T82" fmla="*/ 2147483647 w 322"/>
                <a:gd name="T83" fmla="*/ 2147483647 h 267"/>
                <a:gd name="T84" fmla="*/ 2147483647 w 322"/>
                <a:gd name="T85" fmla="*/ 2147483647 h 267"/>
                <a:gd name="T86" fmla="*/ 2147483647 w 322"/>
                <a:gd name="T87" fmla="*/ 2147483647 h 267"/>
                <a:gd name="T88" fmla="*/ 2147483647 w 322"/>
                <a:gd name="T89" fmla="*/ 2147483647 h 267"/>
                <a:gd name="T90" fmla="*/ 2147483647 w 322"/>
                <a:gd name="T91" fmla="*/ 2147483647 h 267"/>
                <a:gd name="T92" fmla="*/ 2147483647 w 322"/>
                <a:gd name="T93" fmla="*/ 2147483647 h 267"/>
                <a:gd name="T94" fmla="*/ 2147483647 w 322"/>
                <a:gd name="T95" fmla="*/ 2147483647 h 2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22" h="267">
                  <a:moveTo>
                    <a:pt x="140" y="181"/>
                  </a:moveTo>
                  <a:cubicBezTo>
                    <a:pt x="140" y="224"/>
                    <a:pt x="140" y="224"/>
                    <a:pt x="140" y="224"/>
                  </a:cubicBezTo>
                  <a:cubicBezTo>
                    <a:pt x="140" y="228"/>
                    <a:pt x="144" y="232"/>
                    <a:pt x="148" y="232"/>
                  </a:cubicBezTo>
                  <a:cubicBezTo>
                    <a:pt x="153" y="232"/>
                    <a:pt x="156" y="228"/>
                    <a:pt x="156" y="224"/>
                  </a:cubicBezTo>
                  <a:cubicBezTo>
                    <a:pt x="156" y="181"/>
                    <a:pt x="156" y="181"/>
                    <a:pt x="156" y="181"/>
                  </a:cubicBezTo>
                  <a:cubicBezTo>
                    <a:pt x="156" y="176"/>
                    <a:pt x="153" y="173"/>
                    <a:pt x="148" y="173"/>
                  </a:cubicBezTo>
                  <a:cubicBezTo>
                    <a:pt x="144" y="173"/>
                    <a:pt x="140" y="176"/>
                    <a:pt x="140" y="181"/>
                  </a:cubicBezTo>
                  <a:close/>
                  <a:moveTo>
                    <a:pt x="182" y="173"/>
                  </a:moveTo>
                  <a:cubicBezTo>
                    <a:pt x="178" y="173"/>
                    <a:pt x="174" y="176"/>
                    <a:pt x="174" y="181"/>
                  </a:cubicBezTo>
                  <a:cubicBezTo>
                    <a:pt x="174" y="223"/>
                    <a:pt x="174" y="223"/>
                    <a:pt x="174" y="223"/>
                  </a:cubicBezTo>
                  <a:cubicBezTo>
                    <a:pt x="174" y="227"/>
                    <a:pt x="178" y="231"/>
                    <a:pt x="182" y="231"/>
                  </a:cubicBezTo>
                  <a:cubicBezTo>
                    <a:pt x="212" y="231"/>
                    <a:pt x="212" y="231"/>
                    <a:pt x="212" y="231"/>
                  </a:cubicBezTo>
                  <a:cubicBezTo>
                    <a:pt x="217" y="231"/>
                    <a:pt x="220" y="227"/>
                    <a:pt x="220" y="223"/>
                  </a:cubicBezTo>
                  <a:cubicBezTo>
                    <a:pt x="220" y="181"/>
                    <a:pt x="220" y="181"/>
                    <a:pt x="220" y="181"/>
                  </a:cubicBezTo>
                  <a:cubicBezTo>
                    <a:pt x="220" y="176"/>
                    <a:pt x="217" y="173"/>
                    <a:pt x="212" y="173"/>
                  </a:cubicBezTo>
                  <a:lnTo>
                    <a:pt x="182" y="173"/>
                  </a:lnTo>
                  <a:close/>
                  <a:moveTo>
                    <a:pt x="247" y="173"/>
                  </a:moveTo>
                  <a:cubicBezTo>
                    <a:pt x="242" y="173"/>
                    <a:pt x="239" y="176"/>
                    <a:pt x="239" y="181"/>
                  </a:cubicBezTo>
                  <a:cubicBezTo>
                    <a:pt x="239" y="223"/>
                    <a:pt x="239" y="223"/>
                    <a:pt x="239" y="223"/>
                  </a:cubicBezTo>
                  <a:cubicBezTo>
                    <a:pt x="239" y="227"/>
                    <a:pt x="242" y="231"/>
                    <a:pt x="247" y="231"/>
                  </a:cubicBezTo>
                  <a:cubicBezTo>
                    <a:pt x="277" y="231"/>
                    <a:pt x="277" y="231"/>
                    <a:pt x="277" y="231"/>
                  </a:cubicBezTo>
                  <a:cubicBezTo>
                    <a:pt x="281" y="231"/>
                    <a:pt x="285" y="227"/>
                    <a:pt x="285" y="223"/>
                  </a:cubicBezTo>
                  <a:cubicBezTo>
                    <a:pt x="285" y="181"/>
                    <a:pt x="285" y="181"/>
                    <a:pt x="285" y="181"/>
                  </a:cubicBezTo>
                  <a:cubicBezTo>
                    <a:pt x="285" y="176"/>
                    <a:pt x="281" y="173"/>
                    <a:pt x="277" y="173"/>
                  </a:cubicBezTo>
                  <a:lnTo>
                    <a:pt x="247" y="173"/>
                  </a:lnTo>
                  <a:close/>
                  <a:moveTo>
                    <a:pt x="314" y="173"/>
                  </a:moveTo>
                  <a:cubicBezTo>
                    <a:pt x="318" y="173"/>
                    <a:pt x="322" y="169"/>
                    <a:pt x="322" y="165"/>
                  </a:cubicBezTo>
                  <a:cubicBezTo>
                    <a:pt x="322" y="150"/>
                    <a:pt x="322" y="150"/>
                    <a:pt x="322" y="150"/>
                  </a:cubicBezTo>
                  <a:cubicBezTo>
                    <a:pt x="322" y="142"/>
                    <a:pt x="315" y="135"/>
                    <a:pt x="307" y="135"/>
                  </a:cubicBezTo>
                  <a:cubicBezTo>
                    <a:pt x="15" y="135"/>
                    <a:pt x="15" y="135"/>
                    <a:pt x="15" y="135"/>
                  </a:cubicBezTo>
                  <a:cubicBezTo>
                    <a:pt x="7" y="135"/>
                    <a:pt x="0" y="142"/>
                    <a:pt x="0" y="150"/>
                  </a:cubicBezTo>
                  <a:cubicBezTo>
                    <a:pt x="0" y="252"/>
                    <a:pt x="0" y="252"/>
                    <a:pt x="0" y="252"/>
                  </a:cubicBezTo>
                  <a:cubicBezTo>
                    <a:pt x="0" y="261"/>
                    <a:pt x="7" y="267"/>
                    <a:pt x="15" y="267"/>
                  </a:cubicBezTo>
                  <a:cubicBezTo>
                    <a:pt x="307" y="267"/>
                    <a:pt x="307" y="267"/>
                    <a:pt x="307" y="267"/>
                  </a:cubicBezTo>
                  <a:cubicBezTo>
                    <a:pt x="315" y="267"/>
                    <a:pt x="322" y="261"/>
                    <a:pt x="322" y="252"/>
                  </a:cubicBezTo>
                  <a:cubicBezTo>
                    <a:pt x="322" y="196"/>
                    <a:pt x="322" y="196"/>
                    <a:pt x="322" y="196"/>
                  </a:cubicBezTo>
                  <a:cubicBezTo>
                    <a:pt x="322" y="192"/>
                    <a:pt x="318" y="188"/>
                    <a:pt x="314" y="188"/>
                  </a:cubicBezTo>
                  <a:cubicBezTo>
                    <a:pt x="310" y="188"/>
                    <a:pt x="306" y="192"/>
                    <a:pt x="306" y="196"/>
                  </a:cubicBezTo>
                  <a:cubicBezTo>
                    <a:pt x="306" y="251"/>
                    <a:pt x="306" y="251"/>
                    <a:pt x="306" y="251"/>
                  </a:cubicBezTo>
                  <a:cubicBezTo>
                    <a:pt x="16" y="251"/>
                    <a:pt x="16" y="251"/>
                    <a:pt x="16" y="251"/>
                  </a:cubicBezTo>
                  <a:cubicBezTo>
                    <a:pt x="16" y="151"/>
                    <a:pt x="16" y="151"/>
                    <a:pt x="16" y="151"/>
                  </a:cubicBezTo>
                  <a:cubicBezTo>
                    <a:pt x="306" y="151"/>
                    <a:pt x="306" y="151"/>
                    <a:pt x="306" y="151"/>
                  </a:cubicBezTo>
                  <a:cubicBezTo>
                    <a:pt x="306" y="165"/>
                    <a:pt x="306" y="165"/>
                    <a:pt x="306" y="165"/>
                  </a:cubicBezTo>
                  <a:cubicBezTo>
                    <a:pt x="306" y="169"/>
                    <a:pt x="310" y="173"/>
                    <a:pt x="314" y="173"/>
                  </a:cubicBezTo>
                  <a:close/>
                  <a:moveTo>
                    <a:pt x="37" y="181"/>
                  </a:moveTo>
                  <a:cubicBezTo>
                    <a:pt x="37" y="224"/>
                    <a:pt x="37" y="224"/>
                    <a:pt x="37" y="224"/>
                  </a:cubicBezTo>
                  <a:cubicBezTo>
                    <a:pt x="37" y="228"/>
                    <a:pt x="41" y="232"/>
                    <a:pt x="45" y="232"/>
                  </a:cubicBezTo>
                  <a:cubicBezTo>
                    <a:pt x="50" y="232"/>
                    <a:pt x="53" y="228"/>
                    <a:pt x="53" y="224"/>
                  </a:cubicBezTo>
                  <a:cubicBezTo>
                    <a:pt x="53" y="181"/>
                    <a:pt x="53" y="181"/>
                    <a:pt x="53" y="181"/>
                  </a:cubicBezTo>
                  <a:cubicBezTo>
                    <a:pt x="53" y="176"/>
                    <a:pt x="50" y="173"/>
                    <a:pt x="45" y="173"/>
                  </a:cubicBezTo>
                  <a:cubicBezTo>
                    <a:pt x="41" y="173"/>
                    <a:pt x="37" y="176"/>
                    <a:pt x="37" y="181"/>
                  </a:cubicBezTo>
                  <a:close/>
                  <a:moveTo>
                    <a:pt x="106" y="181"/>
                  </a:moveTo>
                  <a:cubicBezTo>
                    <a:pt x="106" y="224"/>
                    <a:pt x="106" y="224"/>
                    <a:pt x="106" y="224"/>
                  </a:cubicBezTo>
                  <a:cubicBezTo>
                    <a:pt x="106" y="228"/>
                    <a:pt x="109" y="232"/>
                    <a:pt x="114" y="232"/>
                  </a:cubicBezTo>
                  <a:cubicBezTo>
                    <a:pt x="118" y="232"/>
                    <a:pt x="122" y="228"/>
                    <a:pt x="122" y="224"/>
                  </a:cubicBezTo>
                  <a:cubicBezTo>
                    <a:pt x="122" y="181"/>
                    <a:pt x="122" y="181"/>
                    <a:pt x="122" y="181"/>
                  </a:cubicBezTo>
                  <a:cubicBezTo>
                    <a:pt x="122" y="176"/>
                    <a:pt x="118" y="173"/>
                    <a:pt x="114" y="173"/>
                  </a:cubicBezTo>
                  <a:cubicBezTo>
                    <a:pt x="109" y="173"/>
                    <a:pt x="106" y="176"/>
                    <a:pt x="106" y="181"/>
                  </a:cubicBezTo>
                  <a:close/>
                  <a:moveTo>
                    <a:pt x="71" y="181"/>
                  </a:moveTo>
                  <a:cubicBezTo>
                    <a:pt x="71" y="224"/>
                    <a:pt x="71" y="224"/>
                    <a:pt x="71" y="224"/>
                  </a:cubicBezTo>
                  <a:cubicBezTo>
                    <a:pt x="71" y="228"/>
                    <a:pt x="75" y="232"/>
                    <a:pt x="79" y="232"/>
                  </a:cubicBezTo>
                  <a:cubicBezTo>
                    <a:pt x="84" y="232"/>
                    <a:pt x="87" y="228"/>
                    <a:pt x="87" y="224"/>
                  </a:cubicBezTo>
                  <a:cubicBezTo>
                    <a:pt x="87" y="181"/>
                    <a:pt x="87" y="181"/>
                    <a:pt x="87" y="181"/>
                  </a:cubicBezTo>
                  <a:cubicBezTo>
                    <a:pt x="87" y="176"/>
                    <a:pt x="84" y="173"/>
                    <a:pt x="79" y="173"/>
                  </a:cubicBezTo>
                  <a:cubicBezTo>
                    <a:pt x="75" y="173"/>
                    <a:pt x="71" y="176"/>
                    <a:pt x="71" y="181"/>
                  </a:cubicBezTo>
                  <a:close/>
                  <a:moveTo>
                    <a:pt x="76" y="51"/>
                  </a:moveTo>
                  <a:cubicBezTo>
                    <a:pt x="76" y="51"/>
                    <a:pt x="76" y="51"/>
                    <a:pt x="76" y="51"/>
                  </a:cubicBezTo>
                  <a:cubicBezTo>
                    <a:pt x="100" y="28"/>
                    <a:pt x="130" y="16"/>
                    <a:pt x="161" y="16"/>
                  </a:cubicBezTo>
                  <a:cubicBezTo>
                    <a:pt x="192" y="16"/>
                    <a:pt x="223" y="28"/>
                    <a:pt x="246" y="51"/>
                  </a:cubicBezTo>
                  <a:cubicBezTo>
                    <a:pt x="250" y="55"/>
                    <a:pt x="255" y="55"/>
                    <a:pt x="258" y="51"/>
                  </a:cubicBezTo>
                  <a:cubicBezTo>
                    <a:pt x="259" y="50"/>
                    <a:pt x="260" y="48"/>
                    <a:pt x="260" y="46"/>
                  </a:cubicBezTo>
                  <a:cubicBezTo>
                    <a:pt x="260" y="44"/>
                    <a:pt x="259" y="42"/>
                    <a:pt x="258" y="40"/>
                  </a:cubicBezTo>
                  <a:cubicBezTo>
                    <a:pt x="231" y="13"/>
                    <a:pt x="196" y="0"/>
                    <a:pt x="161" y="0"/>
                  </a:cubicBezTo>
                  <a:cubicBezTo>
                    <a:pt x="126" y="0"/>
                    <a:pt x="91" y="13"/>
                    <a:pt x="65" y="40"/>
                  </a:cubicBezTo>
                  <a:cubicBezTo>
                    <a:pt x="62" y="43"/>
                    <a:pt x="62" y="48"/>
                    <a:pt x="65" y="51"/>
                  </a:cubicBezTo>
                  <a:cubicBezTo>
                    <a:pt x="68" y="55"/>
                    <a:pt x="73" y="55"/>
                    <a:pt x="76" y="51"/>
                  </a:cubicBezTo>
                  <a:close/>
                  <a:moveTo>
                    <a:pt x="119" y="95"/>
                  </a:moveTo>
                  <a:cubicBezTo>
                    <a:pt x="116" y="98"/>
                    <a:pt x="116" y="103"/>
                    <a:pt x="119" y="106"/>
                  </a:cubicBezTo>
                  <a:cubicBezTo>
                    <a:pt x="122" y="109"/>
                    <a:pt x="127" y="109"/>
                    <a:pt x="130" y="106"/>
                  </a:cubicBezTo>
                  <a:cubicBezTo>
                    <a:pt x="139" y="97"/>
                    <a:pt x="150" y="93"/>
                    <a:pt x="161" y="93"/>
                  </a:cubicBezTo>
                  <a:cubicBezTo>
                    <a:pt x="172" y="93"/>
                    <a:pt x="183" y="97"/>
                    <a:pt x="192" y="106"/>
                  </a:cubicBezTo>
                  <a:cubicBezTo>
                    <a:pt x="195" y="109"/>
                    <a:pt x="200" y="109"/>
                    <a:pt x="203" y="106"/>
                  </a:cubicBezTo>
                  <a:cubicBezTo>
                    <a:pt x="205" y="104"/>
                    <a:pt x="206" y="102"/>
                    <a:pt x="206" y="100"/>
                  </a:cubicBezTo>
                  <a:cubicBezTo>
                    <a:pt x="206" y="98"/>
                    <a:pt x="205" y="96"/>
                    <a:pt x="203" y="95"/>
                  </a:cubicBezTo>
                  <a:cubicBezTo>
                    <a:pt x="192" y="83"/>
                    <a:pt x="176" y="77"/>
                    <a:pt x="161" y="77"/>
                  </a:cubicBezTo>
                  <a:cubicBezTo>
                    <a:pt x="146" y="77"/>
                    <a:pt x="131" y="83"/>
                    <a:pt x="119" y="95"/>
                  </a:cubicBezTo>
                  <a:close/>
                  <a:moveTo>
                    <a:pt x="231" y="79"/>
                  </a:moveTo>
                  <a:cubicBezTo>
                    <a:pt x="232" y="77"/>
                    <a:pt x="233" y="75"/>
                    <a:pt x="233" y="73"/>
                  </a:cubicBezTo>
                  <a:cubicBezTo>
                    <a:pt x="233" y="71"/>
                    <a:pt x="232" y="69"/>
                    <a:pt x="231" y="67"/>
                  </a:cubicBezTo>
                  <a:cubicBezTo>
                    <a:pt x="211" y="48"/>
                    <a:pt x="186" y="39"/>
                    <a:pt x="161" y="39"/>
                  </a:cubicBezTo>
                  <a:cubicBezTo>
                    <a:pt x="136" y="39"/>
                    <a:pt x="111" y="48"/>
                    <a:pt x="92" y="67"/>
                  </a:cubicBezTo>
                  <a:cubicBezTo>
                    <a:pt x="89" y="71"/>
                    <a:pt x="89" y="76"/>
                    <a:pt x="92" y="79"/>
                  </a:cubicBezTo>
                  <a:cubicBezTo>
                    <a:pt x="95" y="82"/>
                    <a:pt x="100" y="82"/>
                    <a:pt x="103" y="79"/>
                  </a:cubicBezTo>
                  <a:cubicBezTo>
                    <a:pt x="119" y="63"/>
                    <a:pt x="140" y="55"/>
                    <a:pt x="161" y="55"/>
                  </a:cubicBezTo>
                  <a:cubicBezTo>
                    <a:pt x="182" y="55"/>
                    <a:pt x="203" y="63"/>
                    <a:pt x="219" y="79"/>
                  </a:cubicBezTo>
                  <a:cubicBezTo>
                    <a:pt x="222" y="82"/>
                    <a:pt x="227" y="82"/>
                    <a:pt x="231" y="79"/>
                  </a:cubicBezTo>
                  <a:close/>
                </a:path>
              </a:pathLst>
            </a:custGeom>
            <a:solidFill>
              <a:srgbClr val="58585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sv-SE"/>
            </a:p>
          </p:txBody>
        </p:sp>
        <p:sp>
          <p:nvSpPr>
            <p:cNvPr id="8198" name="TextBox 8197">
              <a:extLst>
                <a:ext uri="{FF2B5EF4-FFF2-40B4-BE49-F238E27FC236}">
                  <a16:creationId xmlns:a16="http://schemas.microsoft.com/office/drawing/2014/main" id="{B93E27D9-456E-738F-08FA-25169607D9AD}"/>
                </a:ext>
              </a:extLst>
            </p:cNvPr>
            <p:cNvSpPr txBox="1"/>
            <p:nvPr/>
          </p:nvSpPr>
          <p:spPr>
            <a:xfrm>
              <a:off x="5734658" y="3037960"/>
              <a:ext cx="976723" cy="553998"/>
            </a:xfrm>
            <a:prstGeom prst="rect">
              <a:avLst/>
            </a:prstGeom>
            <a:noFill/>
          </p:spPr>
          <p:txBody>
            <a:bodyPr wrap="square" rtlCol="0">
              <a:spAutoFit/>
            </a:bodyPr>
            <a:lstStyle/>
            <a:p>
              <a:pPr marL="0" indent="0" algn="ctr">
                <a:buNone/>
              </a:pPr>
              <a:r>
                <a:rPr lang="de-DE" sz="1000" b="1"/>
                <a:t>MASQUE / MP-QUIC client</a:t>
              </a:r>
            </a:p>
          </p:txBody>
        </p:sp>
        <p:sp>
          <p:nvSpPr>
            <p:cNvPr id="8199" name="TextBox 8198">
              <a:extLst>
                <a:ext uri="{FF2B5EF4-FFF2-40B4-BE49-F238E27FC236}">
                  <a16:creationId xmlns:a16="http://schemas.microsoft.com/office/drawing/2014/main" id="{74899967-3D6B-5C3C-8386-18CCF340667E}"/>
                </a:ext>
              </a:extLst>
            </p:cNvPr>
            <p:cNvSpPr txBox="1"/>
            <p:nvPr/>
          </p:nvSpPr>
          <p:spPr>
            <a:xfrm>
              <a:off x="10060996" y="3216977"/>
              <a:ext cx="976723" cy="553998"/>
            </a:xfrm>
            <a:prstGeom prst="rect">
              <a:avLst/>
            </a:prstGeom>
            <a:noFill/>
          </p:spPr>
          <p:txBody>
            <a:bodyPr wrap="square" rtlCol="0">
              <a:spAutoFit/>
            </a:bodyPr>
            <a:lstStyle/>
            <a:p>
              <a:pPr marL="0" indent="0" algn="ctr">
                <a:buNone/>
              </a:pPr>
              <a:r>
                <a:rPr lang="de-DE" sz="1000" b="1"/>
                <a:t>MASQUE / MP-QUIC proxy</a:t>
              </a:r>
            </a:p>
          </p:txBody>
        </p:sp>
        <p:grpSp>
          <p:nvGrpSpPr>
            <p:cNvPr id="8200" name="Group 39">
              <a:extLst>
                <a:ext uri="{FF2B5EF4-FFF2-40B4-BE49-F238E27FC236}">
                  <a16:creationId xmlns:a16="http://schemas.microsoft.com/office/drawing/2014/main" id="{19138187-8E51-3860-4BA8-F1EAFD07144B}"/>
                </a:ext>
              </a:extLst>
            </p:cNvPr>
            <p:cNvGrpSpPr>
              <a:grpSpLocks noChangeAspect="1"/>
            </p:cNvGrpSpPr>
            <p:nvPr/>
          </p:nvGrpSpPr>
          <p:grpSpPr bwMode="auto">
            <a:xfrm>
              <a:off x="8647153" y="1348158"/>
              <a:ext cx="490728" cy="702971"/>
              <a:chOff x="239" y="1832"/>
              <a:chExt cx="363" cy="520"/>
            </a:xfrm>
          </p:grpSpPr>
          <p:sp>
            <p:nvSpPr>
              <p:cNvPr id="8201" name="AutoShape 40">
                <a:extLst>
                  <a:ext uri="{FF2B5EF4-FFF2-40B4-BE49-F238E27FC236}">
                    <a16:creationId xmlns:a16="http://schemas.microsoft.com/office/drawing/2014/main" id="{F1DB18BA-575D-A630-28E2-245B02054F94}"/>
                  </a:ext>
                </a:extLst>
              </p:cNvPr>
              <p:cNvSpPr>
                <a:spLocks noChangeAspect="1" noChangeArrowheads="1"/>
              </p:cNvSpPr>
              <p:nvPr/>
            </p:nvSpPr>
            <p:spPr bwMode="auto">
              <a:xfrm>
                <a:off x="246" y="1980"/>
                <a:ext cx="350" cy="366"/>
              </a:xfrm>
              <a:prstGeom prst="roundRect">
                <a:avLst>
                  <a:gd name="adj" fmla="val 9356"/>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2" name="Oval 41">
                <a:extLst>
                  <a:ext uri="{FF2B5EF4-FFF2-40B4-BE49-F238E27FC236}">
                    <a16:creationId xmlns:a16="http://schemas.microsoft.com/office/drawing/2014/main" id="{A1FEF75B-78CF-FB66-61F9-28463F6707C3}"/>
                  </a:ext>
                </a:extLst>
              </p:cNvPr>
              <p:cNvSpPr>
                <a:spLocks noChangeAspect="1" noChangeArrowheads="1"/>
              </p:cNvSpPr>
              <p:nvPr/>
            </p:nvSpPr>
            <p:spPr bwMode="auto">
              <a:xfrm>
                <a:off x="244" y="1839"/>
                <a:ext cx="352" cy="355"/>
              </a:xfrm>
              <a:prstGeom prst="ellipse">
                <a:avLst/>
              </a:prstGeom>
              <a:solidFill>
                <a:schemeClr val="bg1"/>
              </a:solidFill>
              <a:ln w="12700" algn="ctr">
                <a:solidFill>
                  <a:schemeClr val="bg1"/>
                </a:solidFill>
                <a:round/>
                <a:headEnd/>
                <a:tailEnd/>
              </a:ln>
            </p:spPr>
            <p:txBody>
              <a:bodyPr wrap="none" lIns="0" r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3" name="Text Box 42">
                <a:extLst>
                  <a:ext uri="{FF2B5EF4-FFF2-40B4-BE49-F238E27FC236}">
                    <a16:creationId xmlns:a16="http://schemas.microsoft.com/office/drawing/2014/main" id="{2EBB77D7-7D86-12A5-C4CA-883A40610043}"/>
                  </a:ext>
                </a:extLst>
              </p:cNvPr>
              <p:cNvSpPr txBox="1">
                <a:spLocks noChangeAspect="1" noChangeArrowheads="1"/>
              </p:cNvSpPr>
              <p:nvPr/>
            </p:nvSpPr>
            <p:spPr bwMode="auto">
              <a:xfrm>
                <a:off x="256" y="2115"/>
                <a:ext cx="327" cy="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lnSpc>
                    <a:spcPct val="80000"/>
                  </a:lnSpc>
                  <a:spcBef>
                    <a:spcPct val="0"/>
                  </a:spcBef>
                  <a:buClrTx/>
                  <a:buFontTx/>
                  <a:buNone/>
                </a:pPr>
                <a:r>
                  <a:rPr lang="en-US" altLang="en-US" sz="1000">
                    <a:solidFill>
                      <a:srgbClr val="8F3F7B"/>
                    </a:solidFill>
                    <a:ea typeface="MS PGothic" panose="020B0600070205080204" pitchFamily="34" charset="-128"/>
                    <a:cs typeface="MS PGothic" panose="020B0600070205080204" pitchFamily="34" charset="-128"/>
                  </a:rPr>
                  <a:t>W-AGF</a:t>
                </a:r>
                <a:r>
                  <a:rPr lang="en-US" altLang="en-US" sz="1100">
                    <a:solidFill>
                      <a:srgbClr val="8F3F7B"/>
                    </a:solidFill>
                    <a:ea typeface="MS PGothic" panose="020B0600070205080204" pitchFamily="34" charset="-128"/>
                    <a:cs typeface="MS PGothic" panose="020B0600070205080204" pitchFamily="34" charset="-128"/>
                  </a:rPr>
                  <a:t> </a:t>
                </a:r>
              </a:p>
            </p:txBody>
          </p:sp>
          <p:sp>
            <p:nvSpPr>
              <p:cNvPr id="8204" name="Rectangle 43">
                <a:extLst>
                  <a:ext uri="{FF2B5EF4-FFF2-40B4-BE49-F238E27FC236}">
                    <a16:creationId xmlns:a16="http://schemas.microsoft.com/office/drawing/2014/main" id="{619BBB70-372D-5AC6-126A-674F9296CAF5}"/>
                  </a:ext>
                </a:extLst>
              </p:cNvPr>
              <p:cNvSpPr>
                <a:spLocks noChangeAspect="1" noChangeArrowheads="1"/>
              </p:cNvSpPr>
              <p:nvPr/>
            </p:nvSpPr>
            <p:spPr bwMode="auto">
              <a:xfrm>
                <a:off x="239" y="1832"/>
                <a:ext cx="36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wrap="none" lIns="72000" rIns="72000" anchor="ctr"/>
              <a:lstStyle>
                <a:lvl1pPr algn="l" eaLnBrk="0" hangingPunct="0">
                  <a:spcBef>
                    <a:spcPct val="20000"/>
                  </a:spcBef>
                  <a:buClr>
                    <a:srgbClr val="00A9D4"/>
                  </a:buClr>
                  <a:buFont typeface="Arial" panose="020B0604020202020204" pitchFamily="34" charset="0"/>
                  <a:buChar char="›"/>
                  <a:defRPr sz="2400">
                    <a:solidFill>
                      <a:schemeClr val="tx1"/>
                    </a:solidFill>
                    <a:latin typeface="Arial" panose="020B0604020202020204" pitchFamily="34" charset="0"/>
                  </a:defRPr>
                </a:lvl1pPr>
                <a:lvl2pPr marL="742950" indent="-28575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2pPr>
                <a:lvl3pPr marL="1143000" indent="-228600" algn="l" eaLnBrk="0" hangingPunct="0">
                  <a:spcBef>
                    <a:spcPct val="20000"/>
                  </a:spcBef>
                  <a:buClr>
                    <a:srgbClr val="92CCE5"/>
                  </a:buClr>
                  <a:buFont typeface="Ericsson Capital TT" panose="02000503000000020004" pitchFamily="2" charset="0"/>
                  <a:buChar char="›"/>
                  <a:defRPr sz="2000">
                    <a:solidFill>
                      <a:schemeClr val="tx1"/>
                    </a:solidFill>
                    <a:latin typeface="Arial" panose="020B0604020202020204" pitchFamily="34" charset="0"/>
                  </a:defRPr>
                </a:lvl3pPr>
                <a:lvl4pPr marL="16002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4pPr>
                <a:lvl5pPr marL="2057400" indent="-228600" algn="l" eaLnBrk="0" hangingPunct="0">
                  <a:spcBef>
                    <a:spcPct val="20000"/>
                  </a:spcBef>
                  <a:buClr>
                    <a:schemeClr val="tx1"/>
                  </a:buClr>
                  <a:buFont typeface="Ericsson Capital TT" panose="02000503000000020004" pitchFamily="2"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1"/>
                  </a:buClr>
                  <a:buFont typeface="Ericsson Capital TT" panose="02000503000000020004" pitchFamily="2" charset="0"/>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sv-SE" altLang="en-US" sz="2000"/>
              </a:p>
            </p:txBody>
          </p:sp>
          <p:sp>
            <p:nvSpPr>
              <p:cNvPr id="8205" name="Freeform 10">
                <a:extLst>
                  <a:ext uri="{FF2B5EF4-FFF2-40B4-BE49-F238E27FC236}">
                    <a16:creationId xmlns:a16="http://schemas.microsoft.com/office/drawing/2014/main" id="{C8C9A6F9-3175-7E81-45EE-18BC807591CF}"/>
                  </a:ext>
                </a:extLst>
              </p:cNvPr>
              <p:cNvSpPr>
                <a:spLocks noChangeAspect="1" noEditPoints="1"/>
              </p:cNvSpPr>
              <p:nvPr/>
            </p:nvSpPr>
            <p:spPr bwMode="auto">
              <a:xfrm>
                <a:off x="239" y="1832"/>
                <a:ext cx="363" cy="520"/>
              </a:xfrm>
              <a:custGeom>
                <a:avLst/>
                <a:gdLst>
                  <a:gd name="T0" fmla="*/ 345639 w 410"/>
                  <a:gd name="T1" fmla="*/ 196680 h 589"/>
                  <a:gd name="T2" fmla="*/ 324585 w 410"/>
                  <a:gd name="T3" fmla="*/ 475516 h 589"/>
                  <a:gd name="T4" fmla="*/ 14036 w 410"/>
                  <a:gd name="T5" fmla="*/ 455599 h 589"/>
                  <a:gd name="T6" fmla="*/ 179837 w 410"/>
                  <a:gd name="T7" fmla="*/ 13278 h 589"/>
                  <a:gd name="T8" fmla="*/ 352658 w 410"/>
                  <a:gd name="T9" fmla="*/ 176762 h 589"/>
                  <a:gd name="T10" fmla="*/ 359675 w 410"/>
                  <a:gd name="T11" fmla="*/ 170124 h 589"/>
                  <a:gd name="T12" fmla="*/ 0 w 410"/>
                  <a:gd name="T13" fmla="*/ 170124 h 589"/>
                  <a:gd name="T14" fmla="*/ 35967 w 410"/>
                  <a:gd name="T15" fmla="*/ 488793 h 589"/>
                  <a:gd name="T16" fmla="*/ 359675 w 410"/>
                  <a:gd name="T17" fmla="*/ 455599 h 589"/>
                  <a:gd name="T18" fmla="*/ 352658 w 410"/>
                  <a:gd name="T19" fmla="*/ 190040 h 589"/>
                  <a:gd name="T20" fmla="*/ 131588 w 410"/>
                  <a:gd name="T21" fmla="*/ 119501 h 589"/>
                  <a:gd name="T22" fmla="*/ 125447 w 410"/>
                  <a:gd name="T23" fmla="*/ 108713 h 589"/>
                  <a:gd name="T24" fmla="*/ 179837 w 410"/>
                  <a:gd name="T25" fmla="*/ 38174 h 589"/>
                  <a:gd name="T26" fmla="*/ 185977 w 410"/>
                  <a:gd name="T27" fmla="*/ 40664 h 589"/>
                  <a:gd name="T28" fmla="*/ 235104 w 410"/>
                  <a:gd name="T29" fmla="*/ 115353 h 589"/>
                  <a:gd name="T30" fmla="*/ 144747 w 410"/>
                  <a:gd name="T31" fmla="*/ 106224 h 589"/>
                  <a:gd name="T32" fmla="*/ 179837 w 410"/>
                  <a:gd name="T33" fmla="*/ 56431 h 589"/>
                  <a:gd name="T34" fmla="*/ 49127 w 410"/>
                  <a:gd name="T35" fmla="*/ 130290 h 589"/>
                  <a:gd name="T36" fmla="*/ 85972 w 410"/>
                  <a:gd name="T37" fmla="*/ 104565 h 589"/>
                  <a:gd name="T38" fmla="*/ 71058 w 410"/>
                  <a:gd name="T39" fmla="*/ 128631 h 589"/>
                  <a:gd name="T40" fmla="*/ 236859 w 410"/>
                  <a:gd name="T41" fmla="*/ 135268 h 589"/>
                  <a:gd name="T42" fmla="*/ 71935 w 410"/>
                  <a:gd name="T43" fmla="*/ 141907 h 589"/>
                  <a:gd name="T44" fmla="*/ 85972 w 410"/>
                  <a:gd name="T45" fmla="*/ 165145 h 589"/>
                  <a:gd name="T46" fmla="*/ 76322 w 410"/>
                  <a:gd name="T47" fmla="*/ 165145 h 589"/>
                  <a:gd name="T48" fmla="*/ 49127 w 410"/>
                  <a:gd name="T49" fmla="*/ 130290 h 589"/>
                  <a:gd name="T50" fmla="*/ 284231 w 410"/>
                  <a:gd name="T51" fmla="*/ 200829 h 589"/>
                  <a:gd name="T52" fmla="*/ 274581 w 410"/>
                  <a:gd name="T53" fmla="*/ 191701 h 589"/>
                  <a:gd name="T54" fmla="*/ 130713 w 410"/>
                  <a:gd name="T55" fmla="*/ 177591 h 589"/>
                  <a:gd name="T56" fmla="*/ 130713 w 410"/>
                  <a:gd name="T57" fmla="*/ 164315 h 589"/>
                  <a:gd name="T58" fmla="*/ 274581 w 410"/>
                  <a:gd name="T59" fmla="*/ 150206 h 589"/>
                  <a:gd name="T60" fmla="*/ 278967 w 410"/>
                  <a:gd name="T61" fmla="*/ 138588 h 589"/>
                  <a:gd name="T62" fmla="*/ 310549 w 410"/>
                  <a:gd name="T63" fmla="*/ 165974 h 589"/>
                  <a:gd name="T64" fmla="*/ 49127 w 410"/>
                  <a:gd name="T65" fmla="*/ 202488 h 589"/>
                  <a:gd name="T66" fmla="*/ 85972 w 410"/>
                  <a:gd name="T67" fmla="*/ 176762 h 589"/>
                  <a:gd name="T68" fmla="*/ 71058 w 410"/>
                  <a:gd name="T69" fmla="*/ 200829 h 589"/>
                  <a:gd name="T70" fmla="*/ 236859 w 410"/>
                  <a:gd name="T71" fmla="*/ 207468 h 589"/>
                  <a:gd name="T72" fmla="*/ 71935 w 410"/>
                  <a:gd name="T73" fmla="*/ 214107 h 589"/>
                  <a:gd name="T74" fmla="*/ 85972 w 410"/>
                  <a:gd name="T75" fmla="*/ 237342 h 589"/>
                  <a:gd name="T76" fmla="*/ 76322 w 410"/>
                  <a:gd name="T77" fmla="*/ 237342 h 589"/>
                  <a:gd name="T78" fmla="*/ 49127 w 410"/>
                  <a:gd name="T79" fmla="*/ 202488 h 589"/>
                  <a:gd name="T80" fmla="*/ 284231 w 410"/>
                  <a:gd name="T81" fmla="*/ 273027 h 589"/>
                  <a:gd name="T82" fmla="*/ 274581 w 410"/>
                  <a:gd name="T83" fmla="*/ 263900 h 589"/>
                  <a:gd name="T84" fmla="*/ 130713 w 410"/>
                  <a:gd name="T85" fmla="*/ 249792 h 589"/>
                  <a:gd name="T86" fmla="*/ 130713 w 410"/>
                  <a:gd name="T87" fmla="*/ 236513 h 589"/>
                  <a:gd name="T88" fmla="*/ 274581 w 410"/>
                  <a:gd name="T89" fmla="*/ 222406 h 589"/>
                  <a:gd name="T90" fmla="*/ 278967 w 410"/>
                  <a:gd name="T91" fmla="*/ 210788 h 589"/>
                  <a:gd name="T92" fmla="*/ 310549 w 410"/>
                  <a:gd name="T93" fmla="*/ 238172 h 5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10"/>
                  <a:gd name="T142" fmla="*/ 0 h 589"/>
                  <a:gd name="T143" fmla="*/ 410 w 410"/>
                  <a:gd name="T144" fmla="*/ 589 h 58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10" h="589">
                    <a:moveTo>
                      <a:pt x="402" y="229"/>
                    </a:moveTo>
                    <a:cubicBezTo>
                      <a:pt x="397" y="229"/>
                      <a:pt x="394" y="233"/>
                      <a:pt x="394" y="237"/>
                    </a:cubicBezTo>
                    <a:cubicBezTo>
                      <a:pt x="394" y="549"/>
                      <a:pt x="394" y="549"/>
                      <a:pt x="394" y="549"/>
                    </a:cubicBezTo>
                    <a:cubicBezTo>
                      <a:pt x="394" y="562"/>
                      <a:pt x="383" y="573"/>
                      <a:pt x="370" y="573"/>
                    </a:cubicBezTo>
                    <a:cubicBezTo>
                      <a:pt x="41" y="573"/>
                      <a:pt x="41" y="573"/>
                      <a:pt x="41" y="573"/>
                    </a:cubicBezTo>
                    <a:cubicBezTo>
                      <a:pt x="27" y="573"/>
                      <a:pt x="17" y="562"/>
                      <a:pt x="16" y="549"/>
                    </a:cubicBezTo>
                    <a:cubicBezTo>
                      <a:pt x="16" y="205"/>
                      <a:pt x="16" y="205"/>
                      <a:pt x="16" y="205"/>
                    </a:cubicBezTo>
                    <a:cubicBezTo>
                      <a:pt x="17" y="101"/>
                      <a:pt x="101" y="16"/>
                      <a:pt x="205" y="16"/>
                    </a:cubicBezTo>
                    <a:cubicBezTo>
                      <a:pt x="309" y="16"/>
                      <a:pt x="394" y="101"/>
                      <a:pt x="394" y="205"/>
                    </a:cubicBezTo>
                    <a:cubicBezTo>
                      <a:pt x="394" y="209"/>
                      <a:pt x="397" y="213"/>
                      <a:pt x="402" y="213"/>
                    </a:cubicBezTo>
                    <a:cubicBezTo>
                      <a:pt x="406" y="213"/>
                      <a:pt x="410" y="209"/>
                      <a:pt x="410" y="205"/>
                    </a:cubicBezTo>
                    <a:cubicBezTo>
                      <a:pt x="410" y="205"/>
                      <a:pt x="410" y="205"/>
                      <a:pt x="410" y="205"/>
                    </a:cubicBezTo>
                    <a:cubicBezTo>
                      <a:pt x="410" y="92"/>
                      <a:pt x="318" y="0"/>
                      <a:pt x="205" y="0"/>
                    </a:cubicBezTo>
                    <a:cubicBezTo>
                      <a:pt x="92" y="0"/>
                      <a:pt x="0" y="92"/>
                      <a:pt x="0" y="205"/>
                    </a:cubicBezTo>
                    <a:cubicBezTo>
                      <a:pt x="1" y="549"/>
                      <a:pt x="1" y="549"/>
                      <a:pt x="1" y="549"/>
                    </a:cubicBezTo>
                    <a:cubicBezTo>
                      <a:pt x="1" y="571"/>
                      <a:pt x="18" y="589"/>
                      <a:pt x="41" y="589"/>
                    </a:cubicBezTo>
                    <a:cubicBezTo>
                      <a:pt x="370" y="589"/>
                      <a:pt x="370" y="589"/>
                      <a:pt x="370" y="589"/>
                    </a:cubicBezTo>
                    <a:cubicBezTo>
                      <a:pt x="392" y="589"/>
                      <a:pt x="410" y="571"/>
                      <a:pt x="410" y="549"/>
                    </a:cubicBezTo>
                    <a:cubicBezTo>
                      <a:pt x="410" y="237"/>
                      <a:pt x="410" y="237"/>
                      <a:pt x="410" y="237"/>
                    </a:cubicBezTo>
                    <a:cubicBezTo>
                      <a:pt x="410" y="233"/>
                      <a:pt x="406" y="229"/>
                      <a:pt x="402" y="229"/>
                    </a:cubicBezTo>
                    <a:moveTo>
                      <a:pt x="261" y="144"/>
                    </a:moveTo>
                    <a:cubicBezTo>
                      <a:pt x="150" y="144"/>
                      <a:pt x="150" y="144"/>
                      <a:pt x="150" y="144"/>
                    </a:cubicBezTo>
                    <a:cubicBezTo>
                      <a:pt x="147" y="144"/>
                      <a:pt x="144" y="142"/>
                      <a:pt x="143" y="139"/>
                    </a:cubicBezTo>
                    <a:cubicBezTo>
                      <a:pt x="142" y="137"/>
                      <a:pt x="142" y="134"/>
                      <a:pt x="143" y="131"/>
                    </a:cubicBezTo>
                    <a:cubicBezTo>
                      <a:pt x="199" y="49"/>
                      <a:pt x="199" y="49"/>
                      <a:pt x="199" y="49"/>
                    </a:cubicBezTo>
                    <a:cubicBezTo>
                      <a:pt x="200" y="47"/>
                      <a:pt x="202" y="46"/>
                      <a:pt x="205" y="46"/>
                    </a:cubicBezTo>
                    <a:cubicBezTo>
                      <a:pt x="205" y="46"/>
                      <a:pt x="205" y="46"/>
                      <a:pt x="205" y="46"/>
                    </a:cubicBezTo>
                    <a:cubicBezTo>
                      <a:pt x="208" y="46"/>
                      <a:pt x="210" y="47"/>
                      <a:pt x="212" y="49"/>
                    </a:cubicBezTo>
                    <a:cubicBezTo>
                      <a:pt x="268" y="131"/>
                      <a:pt x="268" y="131"/>
                      <a:pt x="268" y="131"/>
                    </a:cubicBezTo>
                    <a:cubicBezTo>
                      <a:pt x="269" y="134"/>
                      <a:pt x="269" y="137"/>
                      <a:pt x="268" y="139"/>
                    </a:cubicBezTo>
                    <a:cubicBezTo>
                      <a:pt x="267" y="142"/>
                      <a:pt x="264" y="144"/>
                      <a:pt x="261" y="144"/>
                    </a:cubicBezTo>
                    <a:moveTo>
                      <a:pt x="165" y="128"/>
                    </a:moveTo>
                    <a:cubicBezTo>
                      <a:pt x="246" y="128"/>
                      <a:pt x="246" y="128"/>
                      <a:pt x="246" y="128"/>
                    </a:cubicBezTo>
                    <a:cubicBezTo>
                      <a:pt x="205" y="68"/>
                      <a:pt x="205" y="68"/>
                      <a:pt x="205" y="68"/>
                    </a:cubicBezTo>
                    <a:lnTo>
                      <a:pt x="165" y="128"/>
                    </a:lnTo>
                    <a:close/>
                    <a:moveTo>
                      <a:pt x="56" y="157"/>
                    </a:moveTo>
                    <a:cubicBezTo>
                      <a:pt x="87" y="126"/>
                      <a:pt x="87" y="126"/>
                      <a:pt x="87" y="126"/>
                    </a:cubicBezTo>
                    <a:cubicBezTo>
                      <a:pt x="90" y="123"/>
                      <a:pt x="95" y="123"/>
                      <a:pt x="98" y="126"/>
                    </a:cubicBezTo>
                    <a:cubicBezTo>
                      <a:pt x="102" y="129"/>
                      <a:pt x="102" y="134"/>
                      <a:pt x="98" y="137"/>
                    </a:cubicBezTo>
                    <a:cubicBezTo>
                      <a:pt x="81" y="155"/>
                      <a:pt x="81" y="155"/>
                      <a:pt x="81" y="155"/>
                    </a:cubicBezTo>
                    <a:cubicBezTo>
                      <a:pt x="262" y="155"/>
                      <a:pt x="262" y="155"/>
                      <a:pt x="262" y="155"/>
                    </a:cubicBezTo>
                    <a:cubicBezTo>
                      <a:pt x="267" y="155"/>
                      <a:pt x="270" y="158"/>
                      <a:pt x="270" y="163"/>
                    </a:cubicBezTo>
                    <a:cubicBezTo>
                      <a:pt x="270" y="167"/>
                      <a:pt x="267" y="171"/>
                      <a:pt x="262" y="171"/>
                    </a:cubicBezTo>
                    <a:cubicBezTo>
                      <a:pt x="82" y="171"/>
                      <a:pt x="82" y="171"/>
                      <a:pt x="82" y="171"/>
                    </a:cubicBezTo>
                    <a:cubicBezTo>
                      <a:pt x="98" y="188"/>
                      <a:pt x="98" y="188"/>
                      <a:pt x="98" y="188"/>
                    </a:cubicBezTo>
                    <a:cubicBezTo>
                      <a:pt x="102" y="191"/>
                      <a:pt x="102" y="196"/>
                      <a:pt x="98" y="199"/>
                    </a:cubicBezTo>
                    <a:cubicBezTo>
                      <a:pt x="97" y="200"/>
                      <a:pt x="95" y="201"/>
                      <a:pt x="93" y="201"/>
                    </a:cubicBezTo>
                    <a:cubicBezTo>
                      <a:pt x="91" y="201"/>
                      <a:pt x="89" y="200"/>
                      <a:pt x="87" y="199"/>
                    </a:cubicBezTo>
                    <a:cubicBezTo>
                      <a:pt x="56" y="168"/>
                      <a:pt x="56" y="168"/>
                      <a:pt x="56" y="168"/>
                    </a:cubicBezTo>
                    <a:cubicBezTo>
                      <a:pt x="53" y="165"/>
                      <a:pt x="53" y="160"/>
                      <a:pt x="56" y="157"/>
                    </a:cubicBezTo>
                    <a:moveTo>
                      <a:pt x="354" y="212"/>
                    </a:moveTo>
                    <a:cubicBezTo>
                      <a:pt x="324" y="242"/>
                      <a:pt x="324" y="242"/>
                      <a:pt x="324" y="242"/>
                    </a:cubicBezTo>
                    <a:cubicBezTo>
                      <a:pt x="321" y="245"/>
                      <a:pt x="316" y="245"/>
                      <a:pt x="313" y="242"/>
                    </a:cubicBezTo>
                    <a:cubicBezTo>
                      <a:pt x="309" y="239"/>
                      <a:pt x="309" y="234"/>
                      <a:pt x="313" y="231"/>
                    </a:cubicBezTo>
                    <a:cubicBezTo>
                      <a:pt x="330" y="214"/>
                      <a:pt x="330" y="214"/>
                      <a:pt x="330" y="214"/>
                    </a:cubicBezTo>
                    <a:cubicBezTo>
                      <a:pt x="149" y="214"/>
                      <a:pt x="149" y="214"/>
                      <a:pt x="149" y="214"/>
                    </a:cubicBezTo>
                    <a:cubicBezTo>
                      <a:pt x="144" y="214"/>
                      <a:pt x="141" y="210"/>
                      <a:pt x="141" y="206"/>
                    </a:cubicBezTo>
                    <a:cubicBezTo>
                      <a:pt x="141" y="201"/>
                      <a:pt x="144" y="198"/>
                      <a:pt x="149" y="198"/>
                    </a:cubicBezTo>
                    <a:cubicBezTo>
                      <a:pt x="329" y="198"/>
                      <a:pt x="329" y="198"/>
                      <a:pt x="329" y="198"/>
                    </a:cubicBezTo>
                    <a:cubicBezTo>
                      <a:pt x="313" y="181"/>
                      <a:pt x="313" y="181"/>
                      <a:pt x="313" y="181"/>
                    </a:cubicBezTo>
                    <a:cubicBezTo>
                      <a:pt x="309" y="178"/>
                      <a:pt x="309" y="173"/>
                      <a:pt x="313" y="170"/>
                    </a:cubicBezTo>
                    <a:cubicBezTo>
                      <a:pt x="314" y="168"/>
                      <a:pt x="316" y="167"/>
                      <a:pt x="318" y="167"/>
                    </a:cubicBezTo>
                    <a:cubicBezTo>
                      <a:pt x="320" y="167"/>
                      <a:pt x="322" y="168"/>
                      <a:pt x="324" y="170"/>
                    </a:cubicBezTo>
                    <a:cubicBezTo>
                      <a:pt x="354" y="200"/>
                      <a:pt x="354" y="200"/>
                      <a:pt x="354" y="200"/>
                    </a:cubicBezTo>
                    <a:cubicBezTo>
                      <a:pt x="358" y="203"/>
                      <a:pt x="358" y="208"/>
                      <a:pt x="354" y="212"/>
                    </a:cubicBezTo>
                    <a:moveTo>
                      <a:pt x="56" y="244"/>
                    </a:moveTo>
                    <a:cubicBezTo>
                      <a:pt x="87" y="213"/>
                      <a:pt x="87" y="213"/>
                      <a:pt x="87" y="213"/>
                    </a:cubicBezTo>
                    <a:cubicBezTo>
                      <a:pt x="90" y="210"/>
                      <a:pt x="95" y="210"/>
                      <a:pt x="98" y="213"/>
                    </a:cubicBezTo>
                    <a:cubicBezTo>
                      <a:pt x="102" y="216"/>
                      <a:pt x="102" y="221"/>
                      <a:pt x="98" y="224"/>
                    </a:cubicBezTo>
                    <a:cubicBezTo>
                      <a:pt x="81" y="242"/>
                      <a:pt x="81" y="242"/>
                      <a:pt x="81" y="242"/>
                    </a:cubicBezTo>
                    <a:cubicBezTo>
                      <a:pt x="262" y="242"/>
                      <a:pt x="262" y="242"/>
                      <a:pt x="262" y="242"/>
                    </a:cubicBezTo>
                    <a:cubicBezTo>
                      <a:pt x="267" y="242"/>
                      <a:pt x="270" y="245"/>
                      <a:pt x="270" y="250"/>
                    </a:cubicBezTo>
                    <a:cubicBezTo>
                      <a:pt x="270" y="254"/>
                      <a:pt x="267" y="258"/>
                      <a:pt x="262" y="258"/>
                    </a:cubicBezTo>
                    <a:cubicBezTo>
                      <a:pt x="82" y="258"/>
                      <a:pt x="82" y="258"/>
                      <a:pt x="82" y="258"/>
                    </a:cubicBezTo>
                    <a:cubicBezTo>
                      <a:pt x="98" y="274"/>
                      <a:pt x="98" y="274"/>
                      <a:pt x="98" y="274"/>
                    </a:cubicBezTo>
                    <a:cubicBezTo>
                      <a:pt x="102" y="278"/>
                      <a:pt x="102" y="283"/>
                      <a:pt x="98" y="286"/>
                    </a:cubicBezTo>
                    <a:cubicBezTo>
                      <a:pt x="97" y="287"/>
                      <a:pt x="95" y="288"/>
                      <a:pt x="93" y="288"/>
                    </a:cubicBezTo>
                    <a:cubicBezTo>
                      <a:pt x="91" y="288"/>
                      <a:pt x="89" y="287"/>
                      <a:pt x="87" y="286"/>
                    </a:cubicBezTo>
                    <a:cubicBezTo>
                      <a:pt x="56" y="255"/>
                      <a:pt x="56" y="255"/>
                      <a:pt x="56" y="255"/>
                    </a:cubicBezTo>
                    <a:cubicBezTo>
                      <a:pt x="53" y="252"/>
                      <a:pt x="53" y="247"/>
                      <a:pt x="56" y="244"/>
                    </a:cubicBezTo>
                    <a:moveTo>
                      <a:pt x="354" y="298"/>
                    </a:moveTo>
                    <a:cubicBezTo>
                      <a:pt x="324" y="329"/>
                      <a:pt x="324" y="329"/>
                      <a:pt x="324" y="329"/>
                    </a:cubicBezTo>
                    <a:cubicBezTo>
                      <a:pt x="321" y="332"/>
                      <a:pt x="316" y="332"/>
                      <a:pt x="313" y="329"/>
                    </a:cubicBezTo>
                    <a:cubicBezTo>
                      <a:pt x="309" y="326"/>
                      <a:pt x="309" y="321"/>
                      <a:pt x="313" y="318"/>
                    </a:cubicBezTo>
                    <a:cubicBezTo>
                      <a:pt x="330" y="301"/>
                      <a:pt x="330" y="301"/>
                      <a:pt x="330" y="301"/>
                    </a:cubicBezTo>
                    <a:cubicBezTo>
                      <a:pt x="149" y="301"/>
                      <a:pt x="149" y="301"/>
                      <a:pt x="149" y="301"/>
                    </a:cubicBezTo>
                    <a:cubicBezTo>
                      <a:pt x="144" y="301"/>
                      <a:pt x="141" y="297"/>
                      <a:pt x="141" y="293"/>
                    </a:cubicBezTo>
                    <a:cubicBezTo>
                      <a:pt x="141" y="288"/>
                      <a:pt x="144" y="285"/>
                      <a:pt x="149" y="285"/>
                    </a:cubicBezTo>
                    <a:cubicBezTo>
                      <a:pt x="329" y="285"/>
                      <a:pt x="329" y="285"/>
                      <a:pt x="329" y="285"/>
                    </a:cubicBezTo>
                    <a:cubicBezTo>
                      <a:pt x="313" y="268"/>
                      <a:pt x="313" y="268"/>
                      <a:pt x="313" y="268"/>
                    </a:cubicBezTo>
                    <a:cubicBezTo>
                      <a:pt x="309" y="265"/>
                      <a:pt x="309" y="260"/>
                      <a:pt x="313" y="256"/>
                    </a:cubicBezTo>
                    <a:cubicBezTo>
                      <a:pt x="314" y="255"/>
                      <a:pt x="316" y="254"/>
                      <a:pt x="318" y="254"/>
                    </a:cubicBezTo>
                    <a:cubicBezTo>
                      <a:pt x="320" y="254"/>
                      <a:pt x="322" y="255"/>
                      <a:pt x="324" y="256"/>
                    </a:cubicBezTo>
                    <a:cubicBezTo>
                      <a:pt x="354" y="287"/>
                      <a:pt x="354" y="287"/>
                      <a:pt x="354" y="287"/>
                    </a:cubicBezTo>
                    <a:cubicBezTo>
                      <a:pt x="358" y="290"/>
                      <a:pt x="358" y="295"/>
                      <a:pt x="354" y="298"/>
                    </a:cubicBezTo>
                  </a:path>
                </a:pathLst>
              </a:custGeom>
              <a:solidFill>
                <a:srgbClr val="8F3F7B"/>
              </a:solidFill>
              <a:ln>
                <a:noFill/>
              </a:ln>
              <a:extLst>
                <a:ext uri="{91240B29-F687-4F45-9708-019B960494DF}">
                  <a14:hiddenLine xmlns:a14="http://schemas.microsoft.com/office/drawing/2010/main" w="9525">
                    <a:solidFill>
                      <a:srgbClr val="000000"/>
                    </a:solidFill>
                    <a:round/>
                    <a:headEnd/>
                    <a:tailEnd/>
                  </a14:hiddenLine>
                </a:ext>
              </a:extLst>
            </p:spPr>
            <p:txBody>
              <a:bodyPr tIns="1080000" anchor="ctr"/>
              <a:lstStyle/>
              <a:p>
                <a:endParaRPr lang="en-US"/>
              </a:p>
            </p:txBody>
          </p:sp>
        </p:grpSp>
      </p:grpSp>
    </p:spTree>
    <p:extLst>
      <p:ext uri="{BB962C8B-B14F-4D97-AF65-F5344CB8AC3E}">
        <p14:creationId xmlns:p14="http://schemas.microsoft.com/office/powerpoint/2010/main" val="3692013727"/>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MASQUE </a:t>
            </a:r>
            <a:r>
              <a:rPr lang="en-US" altLang="en-US"/>
              <a:t>enabled 5GS</a:t>
            </a:r>
            <a:br>
              <a:rPr lang="en-US" altLang="en-US"/>
            </a:br>
            <a:r>
              <a:rPr lang="en-US" altLang="en-US"/>
              <a:t>B</a:t>
            </a:r>
            <a:r>
              <a:rPr lang="en-US" altLang="en-US" sz="4000"/>
              <a:t>enefits this proposal brings</a:t>
            </a:r>
            <a:endParaRPr lang="en-GB" altLang="en-US"/>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1" y="1825625"/>
            <a:ext cx="5186516" cy="4351338"/>
          </a:xfrm>
        </p:spPr>
        <p:txBody>
          <a:bodyPr/>
          <a:lstStyle/>
          <a:p>
            <a:pPr marL="264795" indent="-264795"/>
            <a:r>
              <a:rPr lang="en-US" sz="1600" b="1"/>
              <a:t> 5GS may generalize the usage of MASQUE that has been  introduced for ATSSS in Release’18.</a:t>
            </a:r>
          </a:p>
          <a:p>
            <a:pPr marL="0" indent="0">
              <a:buNone/>
            </a:pPr>
            <a:r>
              <a:rPr lang="en-US" sz="1400"/>
              <a:t>MNO may be able to satisfy user E2E concern for privacy and the network needs integrating the MASQUE relay in the UPF (i.e. the Mobile network takes part in the relay service ). </a:t>
            </a:r>
          </a:p>
          <a:p>
            <a:pPr marL="457200" lvl="1" indent="0">
              <a:buNone/>
            </a:pPr>
            <a:r>
              <a:rPr lang="en-US" sz="1400"/>
              <a:t>MASQUE can be used for exchange of explicit information between end-points and in-network relays. Integrated in the UPF Policy Control Enforcement Point, it may facilitate Traffic Detection on guaranteed information for:</a:t>
            </a:r>
          </a:p>
          <a:p>
            <a:pPr lvl="2"/>
            <a:r>
              <a:rPr lang="en-US" sz="1400" b="1"/>
              <a:t>Traffic Management (e.g. QoS, charging…)</a:t>
            </a:r>
          </a:p>
          <a:p>
            <a:pPr lvl="2"/>
            <a:r>
              <a:rPr lang="en-US" sz="1400" b="1"/>
              <a:t>Traffic Data Collection (e.g. for Analytics)</a:t>
            </a:r>
          </a:p>
          <a:p>
            <a:pPr marL="457200" lvl="1" indent="0">
              <a:buNone/>
            </a:pPr>
            <a:r>
              <a:rPr lang="en-US" sz="1400"/>
              <a:t>(Compared to using information from passive listeners,  suffering from increasing encryption trend and conditioned to traffic changes)</a:t>
            </a:r>
          </a:p>
          <a:p>
            <a:pPr marL="0" indent="0">
              <a:buNone/>
            </a:pPr>
            <a:r>
              <a:rPr lang="en-GB" sz="1400"/>
              <a:t>The information exchanged is controlled, correct and useful. It is not subject to changes in communication patterns and in how traffic flows are observed by the network.</a:t>
            </a:r>
            <a:endParaRPr lang="en-US" altLang="en-US" sz="1400"/>
          </a:p>
        </p:txBody>
      </p:sp>
      <p:pic>
        <p:nvPicPr>
          <p:cNvPr id="2" name="Picture 1">
            <a:extLst>
              <a:ext uri="{FF2B5EF4-FFF2-40B4-BE49-F238E27FC236}">
                <a16:creationId xmlns:a16="http://schemas.microsoft.com/office/drawing/2014/main" id="{765C09B1-9F1B-286C-6002-8C1045C5F0F2}"/>
              </a:ext>
            </a:extLst>
          </p:cNvPr>
          <p:cNvPicPr>
            <a:picLocks noChangeAspect="1"/>
          </p:cNvPicPr>
          <p:nvPr/>
        </p:nvPicPr>
        <p:blipFill>
          <a:blip r:embed="rId2"/>
          <a:stretch>
            <a:fillRect/>
          </a:stretch>
        </p:blipFill>
        <p:spPr>
          <a:xfrm>
            <a:off x="5674302" y="2279785"/>
            <a:ext cx="6240908" cy="2631428"/>
          </a:xfrm>
          <a:prstGeom prst="rect">
            <a:avLst/>
          </a:prstGeom>
        </p:spPr>
      </p:pic>
      <p:sp>
        <p:nvSpPr>
          <p:cNvPr id="4" name="TextBox 3">
            <a:extLst>
              <a:ext uri="{FF2B5EF4-FFF2-40B4-BE49-F238E27FC236}">
                <a16:creationId xmlns:a16="http://schemas.microsoft.com/office/drawing/2014/main" id="{705E1F4A-2D23-0697-DCD9-F62E5504C652}"/>
              </a:ext>
            </a:extLst>
          </p:cNvPr>
          <p:cNvSpPr txBox="1"/>
          <p:nvPr/>
        </p:nvSpPr>
        <p:spPr>
          <a:xfrm>
            <a:off x="1033090" y="5892268"/>
            <a:ext cx="10513140" cy="369332"/>
          </a:xfrm>
          <a:prstGeom prst="rect">
            <a:avLst/>
          </a:prstGeom>
          <a:solidFill>
            <a:srgbClr val="0070C0"/>
          </a:solidFill>
        </p:spPr>
        <p:txBody>
          <a:bodyPr wrap="square" lIns="91440" tIns="45720" rIns="91440" bIns="45720" rtlCol="0" anchor="t">
            <a:spAutoFit/>
          </a:bodyPr>
          <a:lstStyle/>
          <a:p>
            <a:pPr algn="ctr"/>
            <a:r>
              <a:rPr lang="en-GB" sz="1600">
                <a:solidFill>
                  <a:schemeClr val="bg1"/>
                </a:solidFill>
                <a:latin typeface="+mn-lt"/>
                <a:cs typeface="Arial"/>
              </a:rPr>
              <a:t>It may be an opportunity for new use cases and for MNOs to establish new and well-defined business </a:t>
            </a:r>
            <a:r>
              <a:rPr lang="en-GB">
                <a:solidFill>
                  <a:schemeClr val="bg1"/>
                </a:solidFill>
                <a:latin typeface="+mn-lt"/>
                <a:cs typeface="Arial"/>
              </a:rPr>
              <a:t>relationships</a:t>
            </a:r>
            <a:r>
              <a:rPr lang="en-GB">
                <a:solidFill>
                  <a:schemeClr val="bg1"/>
                </a:solidFill>
                <a:latin typeface="Arial"/>
                <a:cs typeface="Arial"/>
              </a:rPr>
              <a:t> </a:t>
            </a:r>
            <a:endParaRPr lang="en-US" sz="1600"/>
          </a:p>
        </p:txBody>
      </p:sp>
    </p:spTree>
    <p:extLst>
      <p:ext uri="{BB962C8B-B14F-4D97-AF65-F5344CB8AC3E}">
        <p14:creationId xmlns:p14="http://schemas.microsoft.com/office/powerpoint/2010/main" val="2420897304"/>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8C05105-8B61-E880-FA22-9D98557B1A60}"/>
              </a:ext>
            </a:extLst>
          </p:cNvPr>
          <p:cNvSpPr>
            <a:spLocks noGrp="1"/>
          </p:cNvSpPr>
          <p:nvPr>
            <p:ph type="title"/>
          </p:nvPr>
        </p:nvSpPr>
        <p:spPr/>
        <p:txBody>
          <a:bodyPr/>
          <a:lstStyle/>
          <a:p>
            <a:r>
              <a:rPr lang="en-US"/>
              <a:t>SID Summary</a:t>
            </a:r>
          </a:p>
        </p:txBody>
      </p:sp>
      <p:sp>
        <p:nvSpPr>
          <p:cNvPr id="5" name="Content Placeholder 4">
            <a:extLst>
              <a:ext uri="{FF2B5EF4-FFF2-40B4-BE49-F238E27FC236}">
                <a16:creationId xmlns:a16="http://schemas.microsoft.com/office/drawing/2014/main" id="{62177370-1DAB-67E9-81E7-4F675DC0091C}"/>
              </a:ext>
            </a:extLst>
          </p:cNvPr>
          <p:cNvSpPr>
            <a:spLocks noGrp="1"/>
          </p:cNvSpPr>
          <p:nvPr>
            <p:ph idx="1"/>
          </p:nvPr>
        </p:nvSpPr>
        <p:spPr/>
        <p:txBody>
          <a:bodyPr/>
          <a:lstStyle/>
          <a:p>
            <a:pPr marL="264795" indent="-264795">
              <a:defRPr/>
            </a:pPr>
            <a:r>
              <a:rPr lang="en-US" sz="1600">
                <a:solidFill>
                  <a:prstClr val="black"/>
                </a:solidFill>
              </a:rPr>
              <a:t>Main objective of this study is to study the potential of MASQUE technology to enhance 5GC Traffic management capabilities. </a:t>
            </a:r>
          </a:p>
          <a:p>
            <a:pPr marL="264795" indent="-264795">
              <a:defRPr/>
            </a:pPr>
            <a:r>
              <a:rPr lang="en-US" sz="1600">
                <a:solidFill>
                  <a:prstClr val="black"/>
                </a:solidFill>
              </a:rPr>
              <a:t>The Study evaluates whether ATSSS MASQUE proxy in UPF should be generalized in Release’19.</a:t>
            </a:r>
          </a:p>
          <a:p>
            <a:pPr marL="264795" indent="-264795">
              <a:defRPr/>
            </a:pPr>
            <a:r>
              <a:rPr lang="en-US" sz="1600">
                <a:solidFill>
                  <a:prstClr val="black"/>
                </a:solidFill>
              </a:rPr>
              <a:t>This study determines whether and how MASQUE capabilities in the 5GC user plane: </a:t>
            </a:r>
          </a:p>
          <a:p>
            <a:pPr marL="721995" lvl="1" indent="-264795">
              <a:defRPr/>
            </a:pPr>
            <a:r>
              <a:rPr lang="en-US" sz="1600">
                <a:solidFill>
                  <a:prstClr val="black"/>
                </a:solidFill>
              </a:rPr>
              <a:t>Can benefit the 5GS Traffic management by explicit information exchange on fully encrypted traffic. The study identifies the relevant information that would be exposed.</a:t>
            </a:r>
          </a:p>
          <a:p>
            <a:pPr marL="721995" lvl="1" indent="-264795">
              <a:defRPr/>
            </a:pPr>
            <a:r>
              <a:rPr lang="en-US" sz="1600">
                <a:solidFill>
                  <a:prstClr val="black"/>
                </a:solidFill>
              </a:rPr>
              <a:t>Can benefit other 5GC functions like reporting of user plane data as input to analytics or to monitor the correct URSP enforcement in the UE. </a:t>
            </a:r>
          </a:p>
          <a:p>
            <a:pPr marL="721995" lvl="1" indent="-264795">
              <a:defRPr/>
            </a:pPr>
            <a:r>
              <a:rPr lang="en-US" sz="1600">
                <a:solidFill>
                  <a:prstClr val="black"/>
                </a:solidFill>
              </a:rPr>
              <a:t>Need to be advertised towards the UE, and which information the UE needs to be provisioned with if any. </a:t>
            </a:r>
          </a:p>
          <a:p>
            <a:pPr marL="721995" lvl="1" indent="-264795">
              <a:defRPr/>
            </a:pPr>
            <a:r>
              <a:rPr lang="en-US" sz="1600">
                <a:solidFill>
                  <a:prstClr val="black"/>
                </a:solidFill>
              </a:rPr>
              <a:t>Can integrate in the PCC Framework, and which enhancements are required the PCC framework, if any. </a:t>
            </a:r>
          </a:p>
          <a:p>
            <a:pPr marL="0" indent="0">
              <a:buNone/>
              <a:defRPr/>
            </a:pPr>
            <a:endParaRPr lang="en-US" sz="1600">
              <a:solidFill>
                <a:prstClr val="black"/>
              </a:solidFill>
            </a:endParaRPr>
          </a:p>
          <a:p>
            <a:pPr marL="0" indent="0">
              <a:buNone/>
              <a:defRPr/>
            </a:pPr>
            <a:r>
              <a:rPr lang="en-US" sz="1600">
                <a:solidFill>
                  <a:prstClr val="black"/>
                </a:solidFill>
              </a:rPr>
              <a:t>Any solutions consider user plane transmission efficiency and are not be limited to work with QUIC traffic only or specific MASQUE deployments (i.e. one or two-proxies).</a:t>
            </a:r>
          </a:p>
          <a:p>
            <a:pPr marL="0" indent="0">
              <a:buNone/>
              <a:defRPr/>
            </a:pPr>
            <a:r>
              <a:rPr lang="en-US" sz="1600">
                <a:solidFill>
                  <a:prstClr val="black"/>
                </a:solidFill>
              </a:rPr>
              <a:t>Proposal is to leave HR roaming scenarios out of scope in this release.</a:t>
            </a:r>
          </a:p>
          <a:p>
            <a:endParaRPr lang="en-US" sz="1600"/>
          </a:p>
        </p:txBody>
      </p:sp>
    </p:spTree>
    <p:extLst>
      <p:ext uri="{BB962C8B-B14F-4D97-AF65-F5344CB8AC3E}">
        <p14:creationId xmlns:p14="http://schemas.microsoft.com/office/powerpoint/2010/main" val="49691378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dirty="0">
                <a:effectLst/>
                <a:latin typeface="+mn-lt"/>
                <a:ea typeface="SimSun" panose="02010600030101010101" pitchFamily="2" charset="-122"/>
              </a:rPr>
              <a:t>Study on delegation of (re)selection of target NF across PLMNs</a:t>
            </a:r>
            <a:endParaRPr lang="en-GB" altLang="en-US" dirty="0">
              <a:latin typeface="+mn-lt"/>
            </a:endParaRP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grpSp>
        <p:nvGrpSpPr>
          <p:cNvPr id="6150" name="Group 6149">
            <a:extLst>
              <a:ext uri="{FF2B5EF4-FFF2-40B4-BE49-F238E27FC236}">
                <a16:creationId xmlns:a16="http://schemas.microsoft.com/office/drawing/2014/main" id="{4A8E90A5-5561-3AF6-E62E-9859025F0A0F}"/>
              </a:ext>
            </a:extLst>
          </p:cNvPr>
          <p:cNvGrpSpPr/>
          <p:nvPr/>
        </p:nvGrpSpPr>
        <p:grpSpPr>
          <a:xfrm>
            <a:off x="1808253" y="1690688"/>
            <a:ext cx="8167131" cy="2705278"/>
            <a:chOff x="3708971" y="1825625"/>
            <a:chExt cx="8167131" cy="2705278"/>
          </a:xfrm>
        </p:grpSpPr>
        <p:sp>
          <p:nvSpPr>
            <p:cNvPr id="2" name="TextBox 1">
              <a:extLst>
                <a:ext uri="{FF2B5EF4-FFF2-40B4-BE49-F238E27FC236}">
                  <a16:creationId xmlns:a16="http://schemas.microsoft.com/office/drawing/2014/main" id="{EAAD523F-FCD6-7DC4-D017-AD18FE47C627}"/>
                </a:ext>
              </a:extLst>
            </p:cNvPr>
            <p:cNvSpPr txBox="1"/>
            <p:nvPr/>
          </p:nvSpPr>
          <p:spPr bwMode="auto">
            <a:xfrm>
              <a:off x="3724058" y="2285827"/>
              <a:ext cx="731588" cy="376105"/>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NF1</a:t>
              </a:r>
            </a:p>
          </p:txBody>
        </p:sp>
        <p:sp>
          <p:nvSpPr>
            <p:cNvPr id="3" name="TextBox 2">
              <a:extLst>
                <a:ext uri="{FF2B5EF4-FFF2-40B4-BE49-F238E27FC236}">
                  <a16:creationId xmlns:a16="http://schemas.microsoft.com/office/drawing/2014/main" id="{92F61395-BDF9-72B6-FB28-3965AE951A78}"/>
                </a:ext>
              </a:extLst>
            </p:cNvPr>
            <p:cNvSpPr txBox="1"/>
            <p:nvPr/>
          </p:nvSpPr>
          <p:spPr bwMode="auto">
            <a:xfrm>
              <a:off x="3708971" y="2859567"/>
              <a:ext cx="746676" cy="376105"/>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NF2</a:t>
              </a:r>
            </a:p>
          </p:txBody>
        </p:sp>
        <p:sp>
          <p:nvSpPr>
            <p:cNvPr id="4" name="TextBox 3">
              <a:extLst>
                <a:ext uri="{FF2B5EF4-FFF2-40B4-BE49-F238E27FC236}">
                  <a16:creationId xmlns:a16="http://schemas.microsoft.com/office/drawing/2014/main" id="{5F226590-91C3-00BC-3CE4-8FA73898435A}"/>
                </a:ext>
              </a:extLst>
            </p:cNvPr>
            <p:cNvSpPr txBox="1"/>
            <p:nvPr/>
          </p:nvSpPr>
          <p:spPr bwMode="auto">
            <a:xfrm>
              <a:off x="3714886" y="3458963"/>
              <a:ext cx="746676" cy="376105"/>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NFc3</a:t>
              </a:r>
            </a:p>
          </p:txBody>
        </p:sp>
        <p:cxnSp>
          <p:nvCxnSpPr>
            <p:cNvPr id="5" name="Straight Arrow Connector 4">
              <a:extLst>
                <a:ext uri="{FF2B5EF4-FFF2-40B4-BE49-F238E27FC236}">
                  <a16:creationId xmlns:a16="http://schemas.microsoft.com/office/drawing/2014/main" id="{7C68CC22-D247-CFBB-4747-F40ADC490383}"/>
                </a:ext>
              </a:extLst>
            </p:cNvPr>
            <p:cNvCxnSpPr>
              <a:cxnSpLocks/>
              <a:stCxn id="2" idx="3"/>
              <a:endCxn id="8" idx="1"/>
            </p:cNvCxnSpPr>
            <p:nvPr/>
          </p:nvCxnSpPr>
          <p:spPr bwMode="auto">
            <a:xfrm>
              <a:off x="4455646" y="2473880"/>
              <a:ext cx="1068454" cy="527254"/>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6" name="Straight Arrow Connector 5">
              <a:extLst>
                <a:ext uri="{FF2B5EF4-FFF2-40B4-BE49-F238E27FC236}">
                  <a16:creationId xmlns:a16="http://schemas.microsoft.com/office/drawing/2014/main" id="{3B67BD05-F1C9-D3C2-69FA-FDCC54CCD6C5}"/>
                </a:ext>
              </a:extLst>
            </p:cNvPr>
            <p:cNvCxnSpPr>
              <a:cxnSpLocks/>
              <a:stCxn id="3" idx="3"/>
              <a:endCxn id="8" idx="1"/>
            </p:cNvCxnSpPr>
            <p:nvPr/>
          </p:nvCxnSpPr>
          <p:spPr bwMode="auto">
            <a:xfrm flipV="1">
              <a:off x="4455647" y="3001134"/>
              <a:ext cx="1068453" cy="46486"/>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7" name="Straight Arrow Connector 6">
              <a:extLst>
                <a:ext uri="{FF2B5EF4-FFF2-40B4-BE49-F238E27FC236}">
                  <a16:creationId xmlns:a16="http://schemas.microsoft.com/office/drawing/2014/main" id="{BC69DA5C-141B-5B6B-5CB9-6C34ECF5F6E9}"/>
                </a:ext>
              </a:extLst>
            </p:cNvPr>
            <p:cNvCxnSpPr>
              <a:cxnSpLocks/>
              <a:stCxn id="4" idx="3"/>
              <a:endCxn id="8" idx="1"/>
            </p:cNvCxnSpPr>
            <p:nvPr/>
          </p:nvCxnSpPr>
          <p:spPr bwMode="auto">
            <a:xfrm flipV="1">
              <a:off x="4461562" y="3001134"/>
              <a:ext cx="1062538" cy="645882"/>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8" name="TextBox 7">
              <a:extLst>
                <a:ext uri="{FF2B5EF4-FFF2-40B4-BE49-F238E27FC236}">
                  <a16:creationId xmlns:a16="http://schemas.microsoft.com/office/drawing/2014/main" id="{824DDFD8-AF02-E9A8-0AAC-E15FE059A97B}"/>
                </a:ext>
              </a:extLst>
            </p:cNvPr>
            <p:cNvSpPr txBox="1"/>
            <p:nvPr/>
          </p:nvSpPr>
          <p:spPr bwMode="auto">
            <a:xfrm>
              <a:off x="5524100" y="2797914"/>
              <a:ext cx="746676" cy="406439"/>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endParaRPr lang="en-US" sz="1100" kern="1200" spc="0" dirty="0">
                <a:solidFill>
                  <a:srgbClr val="181818"/>
                </a:solidFill>
                <a:latin typeface="Ericsson Hilda"/>
              </a:endParaRPr>
            </a:p>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lang="en-US" sz="1100" kern="1200" spc="0" dirty="0" err="1">
                  <a:solidFill>
                    <a:srgbClr val="181818"/>
                  </a:solidFill>
                  <a:latin typeface="Ericsson Hilda"/>
                </a:rPr>
                <a:t>SCPx</a:t>
              </a:r>
              <a:endParaRPr kumimoji="0" lang="en-US" sz="1100" b="0" i="0" u="none" strike="noStrike" kern="1200" cap="none" spc="0" normalizeH="0" baseline="0" noProof="0" dirty="0">
                <a:ln>
                  <a:noFill/>
                </a:ln>
                <a:solidFill>
                  <a:srgbClr val="181818"/>
                </a:solidFill>
                <a:effectLst/>
                <a:uLnTx/>
                <a:uFillTx/>
                <a:latin typeface="Ericsson Hilda"/>
              </a:endParaRPr>
            </a:p>
          </p:txBody>
        </p:sp>
        <p:sp>
          <p:nvSpPr>
            <p:cNvPr id="11" name="TextBox 10">
              <a:extLst>
                <a:ext uri="{FF2B5EF4-FFF2-40B4-BE49-F238E27FC236}">
                  <a16:creationId xmlns:a16="http://schemas.microsoft.com/office/drawing/2014/main" id="{0F80911F-2EC7-1789-6CBC-610F9206B583}"/>
                </a:ext>
              </a:extLst>
            </p:cNvPr>
            <p:cNvSpPr txBox="1"/>
            <p:nvPr/>
          </p:nvSpPr>
          <p:spPr bwMode="auto">
            <a:xfrm>
              <a:off x="7101929" y="2797914"/>
              <a:ext cx="746676" cy="406439"/>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endParaRPr lang="en-US" sz="1100" kern="1200" spc="0" dirty="0">
                <a:solidFill>
                  <a:srgbClr val="181818"/>
                </a:solidFill>
                <a:latin typeface="Ericsson Hilda"/>
              </a:endParaRPr>
            </a:p>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lang="en-US" sz="1100" kern="1200" dirty="0" err="1">
                  <a:solidFill>
                    <a:srgbClr val="181818"/>
                  </a:solidFill>
                  <a:latin typeface="Ericsson Hilda"/>
                </a:rPr>
                <a:t>v</a:t>
              </a:r>
              <a:r>
                <a:rPr lang="en-US" sz="1100" kern="1200" spc="0" dirty="0" err="1">
                  <a:solidFill>
                    <a:srgbClr val="181818"/>
                  </a:solidFill>
                  <a:latin typeface="Ericsson Hilda"/>
                </a:rPr>
                <a:t>SEPP</a:t>
              </a:r>
              <a:endParaRPr kumimoji="0" lang="en-US" sz="1100" b="0" i="0" u="none" strike="noStrike" kern="1200" cap="none" spc="0" normalizeH="0" baseline="0" noProof="0" dirty="0">
                <a:ln>
                  <a:noFill/>
                </a:ln>
                <a:solidFill>
                  <a:srgbClr val="181818"/>
                </a:solidFill>
                <a:effectLst/>
                <a:uLnTx/>
                <a:uFillTx/>
                <a:latin typeface="Ericsson Hilda"/>
              </a:endParaRPr>
            </a:p>
          </p:txBody>
        </p:sp>
        <p:sp>
          <p:nvSpPr>
            <p:cNvPr id="12" name="TextBox 11">
              <a:extLst>
                <a:ext uri="{FF2B5EF4-FFF2-40B4-BE49-F238E27FC236}">
                  <a16:creationId xmlns:a16="http://schemas.microsoft.com/office/drawing/2014/main" id="{B45E3D0B-8676-3B29-9285-D0E90127AF93}"/>
                </a:ext>
              </a:extLst>
            </p:cNvPr>
            <p:cNvSpPr txBox="1"/>
            <p:nvPr/>
          </p:nvSpPr>
          <p:spPr bwMode="auto">
            <a:xfrm>
              <a:off x="9640114" y="2797915"/>
              <a:ext cx="746676" cy="437757"/>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endParaRPr lang="en-US" sz="1100" kern="1200" spc="0" dirty="0">
                <a:solidFill>
                  <a:srgbClr val="181818"/>
                </a:solidFill>
                <a:latin typeface="Ericsson Hilda"/>
              </a:endParaRPr>
            </a:p>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lang="en-US" sz="1100" kern="1200" spc="0" dirty="0" err="1">
                  <a:solidFill>
                    <a:srgbClr val="181818"/>
                  </a:solidFill>
                  <a:latin typeface="Ericsson Hilda"/>
                </a:rPr>
                <a:t>SCPy</a:t>
              </a:r>
              <a:endParaRPr kumimoji="0" lang="en-US" sz="1100" b="0" i="0" u="none" strike="noStrike" kern="1200" cap="none" spc="0" normalizeH="0" baseline="0" noProof="0" dirty="0">
                <a:ln>
                  <a:noFill/>
                </a:ln>
                <a:solidFill>
                  <a:srgbClr val="181818"/>
                </a:solidFill>
                <a:effectLst/>
                <a:uLnTx/>
                <a:uFillTx/>
                <a:latin typeface="Ericsson Hilda"/>
              </a:endParaRPr>
            </a:p>
          </p:txBody>
        </p:sp>
        <p:sp>
          <p:nvSpPr>
            <p:cNvPr id="13" name="TextBox 12">
              <a:extLst>
                <a:ext uri="{FF2B5EF4-FFF2-40B4-BE49-F238E27FC236}">
                  <a16:creationId xmlns:a16="http://schemas.microsoft.com/office/drawing/2014/main" id="{5F367479-02CD-D150-C030-DACFAB2B59F0}"/>
                </a:ext>
              </a:extLst>
            </p:cNvPr>
            <p:cNvSpPr txBox="1"/>
            <p:nvPr/>
          </p:nvSpPr>
          <p:spPr bwMode="auto">
            <a:xfrm>
              <a:off x="11116254" y="2293454"/>
              <a:ext cx="746676" cy="406438"/>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NFp1</a:t>
              </a:r>
            </a:p>
          </p:txBody>
        </p:sp>
        <p:sp>
          <p:nvSpPr>
            <p:cNvPr id="14" name="TextBox 13">
              <a:extLst>
                <a:ext uri="{FF2B5EF4-FFF2-40B4-BE49-F238E27FC236}">
                  <a16:creationId xmlns:a16="http://schemas.microsoft.com/office/drawing/2014/main" id="{13C83BFC-DE9C-F4C0-4073-2B82F108FBBA}"/>
                </a:ext>
              </a:extLst>
            </p:cNvPr>
            <p:cNvSpPr txBox="1"/>
            <p:nvPr/>
          </p:nvSpPr>
          <p:spPr bwMode="auto">
            <a:xfrm>
              <a:off x="11129426" y="2832442"/>
              <a:ext cx="746676" cy="406438"/>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NFp2</a:t>
              </a:r>
            </a:p>
          </p:txBody>
        </p:sp>
        <p:sp>
          <p:nvSpPr>
            <p:cNvPr id="15" name="TextBox 14">
              <a:extLst>
                <a:ext uri="{FF2B5EF4-FFF2-40B4-BE49-F238E27FC236}">
                  <a16:creationId xmlns:a16="http://schemas.microsoft.com/office/drawing/2014/main" id="{33DA7CFF-4CFC-9F4A-1D94-B1A41FCDE24B}"/>
                </a:ext>
              </a:extLst>
            </p:cNvPr>
            <p:cNvSpPr txBox="1"/>
            <p:nvPr/>
          </p:nvSpPr>
          <p:spPr bwMode="auto">
            <a:xfrm>
              <a:off x="11129426" y="3417072"/>
              <a:ext cx="746676" cy="373924"/>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kumimoji="0" lang="en-US" sz="1100" b="0" i="0" u="none" strike="noStrike" kern="1200" cap="none" spc="0" normalizeH="0" baseline="0" noProof="0" dirty="0">
                  <a:ln>
                    <a:noFill/>
                  </a:ln>
                  <a:solidFill>
                    <a:srgbClr val="181818"/>
                  </a:solidFill>
                  <a:effectLst/>
                  <a:uLnTx/>
                  <a:uFillTx/>
                  <a:latin typeface="Ericsson Hilda"/>
                </a:rPr>
                <a:t>NFp3</a:t>
              </a:r>
            </a:p>
          </p:txBody>
        </p:sp>
        <p:cxnSp>
          <p:nvCxnSpPr>
            <p:cNvPr id="16" name="Straight Arrow Connector 15">
              <a:extLst>
                <a:ext uri="{FF2B5EF4-FFF2-40B4-BE49-F238E27FC236}">
                  <a16:creationId xmlns:a16="http://schemas.microsoft.com/office/drawing/2014/main" id="{ED6FCB5C-2FA5-DED4-4AC7-27874FD2D083}"/>
                </a:ext>
              </a:extLst>
            </p:cNvPr>
            <p:cNvCxnSpPr>
              <a:cxnSpLocks/>
              <a:stCxn id="13" idx="1"/>
              <a:endCxn id="12" idx="3"/>
            </p:cNvCxnSpPr>
            <p:nvPr/>
          </p:nvCxnSpPr>
          <p:spPr bwMode="auto">
            <a:xfrm flipH="1">
              <a:off x="10386790" y="2496673"/>
              <a:ext cx="729464" cy="520121"/>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7" name="Straight Arrow Connector 16">
              <a:extLst>
                <a:ext uri="{FF2B5EF4-FFF2-40B4-BE49-F238E27FC236}">
                  <a16:creationId xmlns:a16="http://schemas.microsoft.com/office/drawing/2014/main" id="{43CF9A5F-BEBC-977B-2862-36F6094984E5}"/>
                </a:ext>
              </a:extLst>
            </p:cNvPr>
            <p:cNvCxnSpPr>
              <a:cxnSpLocks/>
              <a:stCxn id="14" idx="1"/>
              <a:endCxn id="12" idx="3"/>
            </p:cNvCxnSpPr>
            <p:nvPr/>
          </p:nvCxnSpPr>
          <p:spPr bwMode="auto">
            <a:xfrm flipH="1" flipV="1">
              <a:off x="10386790" y="3016794"/>
              <a:ext cx="742636" cy="18867"/>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8" name="Straight Arrow Connector 17">
              <a:extLst>
                <a:ext uri="{FF2B5EF4-FFF2-40B4-BE49-F238E27FC236}">
                  <a16:creationId xmlns:a16="http://schemas.microsoft.com/office/drawing/2014/main" id="{0569371D-3B01-5F20-28BA-AE7C837C1E0C}"/>
                </a:ext>
              </a:extLst>
            </p:cNvPr>
            <p:cNvCxnSpPr>
              <a:cxnSpLocks/>
              <a:stCxn id="12" idx="3"/>
              <a:endCxn id="15" idx="1"/>
            </p:cNvCxnSpPr>
            <p:nvPr/>
          </p:nvCxnSpPr>
          <p:spPr bwMode="auto">
            <a:xfrm>
              <a:off x="10386790" y="3016794"/>
              <a:ext cx="742636" cy="58724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19" name="Straight Arrow Connector 18">
              <a:extLst>
                <a:ext uri="{FF2B5EF4-FFF2-40B4-BE49-F238E27FC236}">
                  <a16:creationId xmlns:a16="http://schemas.microsoft.com/office/drawing/2014/main" id="{E4C01013-0260-6E42-BC1B-D4FA6AD08642}"/>
                </a:ext>
              </a:extLst>
            </p:cNvPr>
            <p:cNvCxnSpPr>
              <a:cxnSpLocks/>
              <a:stCxn id="11" idx="1"/>
              <a:endCxn id="8" idx="3"/>
            </p:cNvCxnSpPr>
            <p:nvPr/>
          </p:nvCxnSpPr>
          <p:spPr bwMode="auto">
            <a:xfrm flipH="1">
              <a:off x="6270776" y="3001134"/>
              <a:ext cx="831153"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20" name="Straight Arrow Connector 19">
              <a:extLst>
                <a:ext uri="{FF2B5EF4-FFF2-40B4-BE49-F238E27FC236}">
                  <a16:creationId xmlns:a16="http://schemas.microsoft.com/office/drawing/2014/main" id="{0BCD588B-9ABD-2C65-9646-28A993D2B8AD}"/>
                </a:ext>
              </a:extLst>
            </p:cNvPr>
            <p:cNvCxnSpPr>
              <a:cxnSpLocks/>
              <a:stCxn id="12" idx="1"/>
              <a:endCxn id="21" idx="3"/>
            </p:cNvCxnSpPr>
            <p:nvPr/>
          </p:nvCxnSpPr>
          <p:spPr bwMode="auto">
            <a:xfrm flipH="1" flipV="1">
              <a:off x="8890011" y="3001134"/>
              <a:ext cx="750103" cy="1566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21" name="TextBox 20">
              <a:extLst>
                <a:ext uri="{FF2B5EF4-FFF2-40B4-BE49-F238E27FC236}">
                  <a16:creationId xmlns:a16="http://schemas.microsoft.com/office/drawing/2014/main" id="{E3A4D3F0-10D4-ED43-DD97-92D306093B6A}"/>
                </a:ext>
              </a:extLst>
            </p:cNvPr>
            <p:cNvSpPr txBox="1"/>
            <p:nvPr/>
          </p:nvSpPr>
          <p:spPr bwMode="auto">
            <a:xfrm>
              <a:off x="8143335" y="2797915"/>
              <a:ext cx="746676" cy="406438"/>
            </a:xfrm>
            <a:prstGeom prst="rect">
              <a:avLst/>
            </a:prstGeom>
            <a:solidFill>
              <a:schemeClr val="bg1"/>
            </a:solidFill>
            <a:ln w="12700">
              <a:solidFill>
                <a:schemeClr val="tx1"/>
              </a:solidFill>
              <a:prstDash val="sysDot"/>
              <a:miter lim="800000"/>
              <a:headEnd/>
              <a:tailEnd/>
            </a:ln>
          </p:spPr>
          <p:txBody>
            <a:bodyPr vert="horz" wrap="square" lIns="0" tIns="18000" rIns="0" bIns="0" numCol="1" rtlCol="0" anchor="t" anchorCtr="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endParaRPr lang="en-US" sz="1100" kern="1200" spc="0" dirty="0">
                <a:solidFill>
                  <a:srgbClr val="181818"/>
                </a:solidFill>
                <a:latin typeface="Ericsson Hilda"/>
              </a:endParaRPr>
            </a:p>
            <a:p>
              <a:pPr marL="0" marR="0" lvl="0" indent="0" algn="ctr" defTabSz="914400" rtl="0" eaLnBrk="1" fontAlgn="auto" latinLnBrk="0" hangingPunct="1">
                <a:lnSpc>
                  <a:spcPct val="100000"/>
                </a:lnSpc>
                <a:spcBef>
                  <a:spcPts val="0"/>
                </a:spcBef>
                <a:spcAft>
                  <a:spcPts val="0"/>
                </a:spcAft>
                <a:buClr>
                  <a:srgbClr val="181818"/>
                </a:buClr>
                <a:buSzTx/>
                <a:buFontTx/>
                <a:buNone/>
                <a:tabLst/>
                <a:defRPr/>
              </a:pPr>
              <a:r>
                <a:rPr lang="en-US" sz="1100" kern="1200" dirty="0" err="1">
                  <a:solidFill>
                    <a:srgbClr val="181818"/>
                  </a:solidFill>
                  <a:latin typeface="Ericsson Hilda"/>
                </a:rPr>
                <a:t>h</a:t>
              </a:r>
              <a:r>
                <a:rPr lang="en-US" sz="1100" kern="1200" spc="0" dirty="0" err="1">
                  <a:solidFill>
                    <a:srgbClr val="181818"/>
                  </a:solidFill>
                  <a:latin typeface="Ericsson Hilda"/>
                </a:rPr>
                <a:t>SEPP</a:t>
              </a:r>
              <a:endParaRPr kumimoji="0" lang="en-US" sz="1100" b="0" i="0" u="none" strike="noStrike" kern="1200" cap="none" spc="0" normalizeH="0" baseline="0" noProof="0" dirty="0">
                <a:ln>
                  <a:noFill/>
                </a:ln>
                <a:solidFill>
                  <a:srgbClr val="181818"/>
                </a:solidFill>
                <a:effectLst/>
                <a:uLnTx/>
                <a:uFillTx/>
                <a:latin typeface="Ericsson Hilda"/>
              </a:endParaRPr>
            </a:p>
          </p:txBody>
        </p:sp>
        <p:cxnSp>
          <p:nvCxnSpPr>
            <p:cNvPr id="22" name="Straight Arrow Connector 21">
              <a:extLst>
                <a:ext uri="{FF2B5EF4-FFF2-40B4-BE49-F238E27FC236}">
                  <a16:creationId xmlns:a16="http://schemas.microsoft.com/office/drawing/2014/main" id="{411E13CB-1192-E05D-4999-5EDFF37A50E4}"/>
                </a:ext>
              </a:extLst>
            </p:cNvPr>
            <p:cNvCxnSpPr>
              <a:cxnSpLocks/>
              <a:stCxn id="21" idx="1"/>
              <a:endCxn id="11" idx="3"/>
            </p:cNvCxnSpPr>
            <p:nvPr/>
          </p:nvCxnSpPr>
          <p:spPr bwMode="auto">
            <a:xfrm flipH="1">
              <a:off x="7848605" y="3001134"/>
              <a:ext cx="29473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23" name="Straight Connector 22">
              <a:extLst>
                <a:ext uri="{FF2B5EF4-FFF2-40B4-BE49-F238E27FC236}">
                  <a16:creationId xmlns:a16="http://schemas.microsoft.com/office/drawing/2014/main" id="{AF01989C-047A-959B-16D3-39606A8D76E4}"/>
                </a:ext>
              </a:extLst>
            </p:cNvPr>
            <p:cNvCxnSpPr>
              <a:cxnSpLocks/>
            </p:cNvCxnSpPr>
            <p:nvPr/>
          </p:nvCxnSpPr>
          <p:spPr bwMode="auto">
            <a:xfrm>
              <a:off x="7995969" y="2071460"/>
              <a:ext cx="0" cy="2459443"/>
            </a:xfrm>
            <a:prstGeom prst="line">
              <a:avLst/>
            </a:prstGeom>
            <a:solidFill>
              <a:schemeClr val="accent1"/>
            </a:solidFill>
            <a:ln w="12700" cap="flat" cmpd="sng" algn="ctr">
              <a:solidFill>
                <a:schemeClr val="tx1"/>
              </a:solidFill>
              <a:prstDash val="dash"/>
              <a:round/>
              <a:headEnd type="none" w="med" len="med"/>
              <a:tailEnd type="none"/>
            </a:ln>
            <a:effectLst/>
          </p:spPr>
        </p:cxnSp>
        <p:sp>
          <p:nvSpPr>
            <p:cNvPr id="25" name="TextBox 24">
              <a:extLst>
                <a:ext uri="{FF2B5EF4-FFF2-40B4-BE49-F238E27FC236}">
                  <a16:creationId xmlns:a16="http://schemas.microsoft.com/office/drawing/2014/main" id="{C53377CE-95AF-3959-023C-5D8E9BA89890}"/>
                </a:ext>
              </a:extLst>
            </p:cNvPr>
            <p:cNvSpPr txBox="1"/>
            <p:nvPr/>
          </p:nvSpPr>
          <p:spPr>
            <a:xfrm>
              <a:off x="6270777" y="1849897"/>
              <a:ext cx="1097960" cy="406438"/>
            </a:xfrm>
            <a:prstGeom prst="rect">
              <a:avLst/>
            </a:prstGeom>
            <a:noFill/>
          </p:spPr>
          <p:txBody>
            <a:bodyPr wrap="square">
              <a:spAutoFit/>
            </a:bodyPr>
            <a:lstStyle/>
            <a:p>
              <a:pPr marL="0" indent="0">
                <a:buNone/>
              </a:pPr>
              <a:r>
                <a:rPr lang="en-US" sz="1400" dirty="0" err="1"/>
                <a:t>vPLMN</a:t>
              </a:r>
              <a:endParaRPr lang="en-US" sz="1400" dirty="0"/>
            </a:p>
          </p:txBody>
        </p:sp>
        <p:sp>
          <p:nvSpPr>
            <p:cNvPr id="26" name="TextBox 25">
              <a:extLst>
                <a:ext uri="{FF2B5EF4-FFF2-40B4-BE49-F238E27FC236}">
                  <a16:creationId xmlns:a16="http://schemas.microsoft.com/office/drawing/2014/main" id="{16331DD0-60FF-8F21-B7CE-9FBEF3FAE6D6}"/>
                </a:ext>
              </a:extLst>
            </p:cNvPr>
            <p:cNvSpPr txBox="1"/>
            <p:nvPr/>
          </p:nvSpPr>
          <p:spPr>
            <a:xfrm>
              <a:off x="8659011" y="1825625"/>
              <a:ext cx="1166970" cy="406438"/>
            </a:xfrm>
            <a:prstGeom prst="rect">
              <a:avLst/>
            </a:prstGeom>
            <a:noFill/>
          </p:spPr>
          <p:txBody>
            <a:bodyPr wrap="square">
              <a:spAutoFit/>
            </a:bodyPr>
            <a:lstStyle/>
            <a:p>
              <a:pPr marL="0" indent="0">
                <a:buNone/>
              </a:pPr>
              <a:r>
                <a:rPr lang="en-US" sz="1400" dirty="0" err="1"/>
                <a:t>hPLMN</a:t>
              </a:r>
              <a:endParaRPr lang="en-US" sz="1400" dirty="0"/>
            </a:p>
          </p:txBody>
        </p:sp>
        <p:sp>
          <p:nvSpPr>
            <p:cNvPr id="27" name="TextBox 26">
              <a:extLst>
                <a:ext uri="{FF2B5EF4-FFF2-40B4-BE49-F238E27FC236}">
                  <a16:creationId xmlns:a16="http://schemas.microsoft.com/office/drawing/2014/main" id="{0D1F7623-A253-3C5E-14A0-F5A75F6BD6BC}"/>
                </a:ext>
              </a:extLst>
            </p:cNvPr>
            <p:cNvSpPr txBox="1"/>
            <p:nvPr/>
          </p:nvSpPr>
          <p:spPr>
            <a:xfrm>
              <a:off x="4392075" y="3624426"/>
              <a:ext cx="2520942" cy="577081"/>
            </a:xfrm>
            <a:prstGeom prst="rect">
              <a:avLst/>
            </a:prstGeom>
            <a:noFill/>
          </p:spPr>
          <p:txBody>
            <a:bodyPr wrap="square">
              <a:spAutoFit/>
            </a:bodyPr>
            <a:lstStyle/>
            <a:p>
              <a:pPr marL="0" marR="0" indent="0" algn="l" rtl="0">
                <a:buNone/>
              </a:pPr>
              <a:r>
                <a:rPr lang="en-US" sz="1050" dirty="0">
                  <a:latin typeface="Arial" panose="020B0604020202020204" pitchFamily="34" charset="0"/>
                </a:rPr>
                <a:t> { [</a:t>
              </a:r>
              <a:r>
                <a:rPr lang="en-US" sz="1050" b="0" i="0" u="none" strike="noStrike" baseline="0" dirty="0" err="1">
                  <a:latin typeface="Arial" panose="020B0604020202020204" pitchFamily="34" charset="0"/>
                </a:rPr>
                <a:t>sbi</a:t>
              </a:r>
              <a:r>
                <a:rPr lang="en-US" sz="1050" b="0" i="0" u="none" strike="noStrike" baseline="0" dirty="0">
                  <a:latin typeface="Arial" panose="020B0604020202020204" pitchFamily="34" charset="0"/>
                </a:rPr>
                <a:t>-target-</a:t>
              </a:r>
              <a:r>
                <a:rPr lang="en-US" sz="1050" b="0" i="0" u="none" strike="noStrike" baseline="0" dirty="0" err="1">
                  <a:latin typeface="Arial" panose="020B0604020202020204" pitchFamily="34" charset="0"/>
                </a:rPr>
                <a:t>apiroot</a:t>
              </a:r>
              <a:r>
                <a:rPr lang="en-US" sz="1050" b="0" i="0" u="none" strike="noStrike" baseline="0" dirty="0">
                  <a:latin typeface="Arial" panose="020B0604020202020204" pitchFamily="34" charset="0"/>
                </a:rPr>
                <a:t>]   </a:t>
              </a:r>
              <a:r>
                <a:rPr lang="en-US" sz="1050" b="0" u="none" strike="noStrike" baseline="0" dirty="0">
                  <a:latin typeface="Arial" panose="020B0604020202020204" pitchFamily="34" charset="0"/>
                </a:rPr>
                <a:t>AND/OR </a:t>
              </a:r>
            </a:p>
            <a:p>
              <a:pPr marL="0" marR="0" indent="0" algn="l" rtl="0">
                <a:buNone/>
              </a:pPr>
              <a:r>
                <a:rPr lang="en-US" sz="1050" b="0" u="none" strike="noStrike" baseline="0" dirty="0">
                  <a:latin typeface="Arial" panose="020B0604020202020204" pitchFamily="34" charset="0"/>
                </a:rPr>
                <a:t>[</a:t>
              </a:r>
              <a:r>
                <a:rPr lang="en-US" sz="1050" b="0" u="none" strike="noStrike" baseline="0" dirty="0" err="1">
                  <a:latin typeface="Arial" panose="020B0604020202020204" pitchFamily="34" charset="0"/>
                </a:rPr>
                <a:t>sbi</a:t>
              </a:r>
              <a:r>
                <a:rPr lang="en-US" sz="1050" b="0" u="none" strike="noStrike" baseline="0" dirty="0">
                  <a:latin typeface="Arial" panose="020B0604020202020204" pitchFamily="34" charset="0"/>
                </a:rPr>
                <a:t>-discovery-</a:t>
              </a:r>
              <a:r>
                <a:rPr lang="en-US" sz="1050" b="0" u="none" strike="noStrike" baseline="0" dirty="0" err="1">
                  <a:latin typeface="Arial" panose="020B0604020202020204" pitchFamily="34" charset="0"/>
                </a:rPr>
                <a:t>nf</a:t>
              </a:r>
              <a:r>
                <a:rPr lang="en-US" sz="1050" b="0" u="none" strike="noStrike" baseline="0" dirty="0">
                  <a:latin typeface="Arial" panose="020B0604020202020204" pitchFamily="34" charset="0"/>
                </a:rPr>
                <a:t>-set]} OR   </a:t>
              </a:r>
            </a:p>
            <a:p>
              <a:pPr marL="0" marR="0" indent="0" algn="l" rtl="0">
                <a:buNone/>
              </a:pPr>
              <a:r>
                <a:rPr lang="en-US" sz="1050" b="0" u="none" strike="noStrike" baseline="0" dirty="0">
                  <a:latin typeface="Arial" panose="020B0604020202020204" pitchFamily="34" charset="0"/>
                </a:rPr>
                <a:t>(</a:t>
              </a:r>
              <a:r>
                <a:rPr lang="en-US" sz="1050" b="0" u="none" strike="noStrike" baseline="0" dirty="0" err="1">
                  <a:latin typeface="Arial" panose="020B0604020202020204" pitchFamily="34" charset="0"/>
                </a:rPr>
                <a:t>sbi</a:t>
              </a:r>
              <a:r>
                <a:rPr lang="en-US" sz="1050" b="0" u="none" strike="noStrike" baseline="0" dirty="0">
                  <a:latin typeface="Arial" panose="020B0604020202020204" pitchFamily="34" charset="0"/>
                </a:rPr>
                <a:t>-discovery-*)</a:t>
              </a:r>
              <a:endParaRPr lang="en-US" sz="1050" dirty="0"/>
            </a:p>
          </p:txBody>
        </p:sp>
        <p:sp>
          <p:nvSpPr>
            <p:cNvPr id="28" name="TextBox 27">
              <a:extLst>
                <a:ext uri="{FF2B5EF4-FFF2-40B4-BE49-F238E27FC236}">
                  <a16:creationId xmlns:a16="http://schemas.microsoft.com/office/drawing/2014/main" id="{1D045823-FF11-FB63-CA67-D7C72982A2A6}"/>
                </a:ext>
              </a:extLst>
            </p:cNvPr>
            <p:cNvSpPr txBox="1"/>
            <p:nvPr/>
          </p:nvSpPr>
          <p:spPr>
            <a:xfrm>
              <a:off x="7356488" y="3549224"/>
              <a:ext cx="1521275" cy="345472"/>
            </a:xfrm>
            <a:prstGeom prst="rect">
              <a:avLst/>
            </a:prstGeom>
            <a:solidFill>
              <a:srgbClr val="FFFFFF"/>
            </a:solidFill>
          </p:spPr>
          <p:txBody>
            <a:bodyPr wrap="square">
              <a:spAutoFit/>
            </a:bodyPr>
            <a:lstStyle/>
            <a:p>
              <a:pPr marL="0" indent="0">
                <a:buNone/>
              </a:pPr>
              <a:r>
                <a:rPr lang="en-US" sz="1100" b="0" i="0" u="none" strike="noStrike" baseline="0" dirty="0" err="1">
                  <a:solidFill>
                    <a:srgbClr val="FF0000"/>
                  </a:solidFill>
                  <a:latin typeface="Arial" panose="020B0604020202020204" pitchFamily="34" charset="0"/>
                </a:rPr>
                <a:t>sbi</a:t>
              </a:r>
              <a:r>
                <a:rPr lang="en-US" sz="1100" b="0" i="0" u="none" strike="noStrike" baseline="0" dirty="0">
                  <a:solidFill>
                    <a:srgbClr val="FF0000"/>
                  </a:solidFill>
                  <a:latin typeface="Arial" panose="020B0604020202020204" pitchFamily="34" charset="0"/>
                </a:rPr>
                <a:t>-target-</a:t>
              </a:r>
              <a:r>
                <a:rPr lang="en-US" sz="1100" b="0" i="0" u="none" strike="noStrike" baseline="0" dirty="0" err="1">
                  <a:solidFill>
                    <a:srgbClr val="FF0000"/>
                  </a:solidFill>
                  <a:latin typeface="Arial" panose="020B0604020202020204" pitchFamily="34" charset="0"/>
                </a:rPr>
                <a:t>apiroot</a:t>
              </a:r>
              <a:endParaRPr lang="en-US" sz="1100" dirty="0">
                <a:solidFill>
                  <a:srgbClr val="FF0000"/>
                </a:solidFill>
              </a:endParaRPr>
            </a:p>
          </p:txBody>
        </p:sp>
      </p:grpSp>
      <p:sp>
        <p:nvSpPr>
          <p:cNvPr id="6151" name="Content Placeholder 2">
            <a:extLst>
              <a:ext uri="{FF2B5EF4-FFF2-40B4-BE49-F238E27FC236}">
                <a16:creationId xmlns:a16="http://schemas.microsoft.com/office/drawing/2014/main" id="{CAD0F451-6BA5-3782-57F2-E40A1BD7C078}"/>
              </a:ext>
            </a:extLst>
          </p:cNvPr>
          <p:cNvSpPr>
            <a:spLocks noGrp="1"/>
          </p:cNvSpPr>
          <p:nvPr>
            <p:ph idx="1"/>
          </p:nvPr>
        </p:nvSpPr>
        <p:spPr>
          <a:xfrm>
            <a:off x="838199" y="4621226"/>
            <a:ext cx="10977081" cy="1555737"/>
          </a:xfrm>
        </p:spPr>
        <p:txBody>
          <a:bodyPr/>
          <a:lstStyle/>
          <a:p>
            <a:r>
              <a:rPr lang="en-US" sz="1800" dirty="0">
                <a:effectLst/>
                <a:ea typeface="SimSun" panose="02010600030101010101" pitchFamily="2" charset="-122"/>
              </a:rPr>
              <a:t>3GPP has defined indirect communication via the SCP, allowing for different levels of delegation from the NF (acting as client) to the SCP, of the selection and reselection of the target destination logic.</a:t>
            </a:r>
          </a:p>
          <a:p>
            <a:r>
              <a:rPr lang="en-US" altLang="en-US" sz="1800" dirty="0"/>
              <a:t>However, indirect communication via the SCP is not defined across PLMNs, since the NF target is selected in the </a:t>
            </a:r>
            <a:r>
              <a:rPr lang="en-US" altLang="en-US" sz="1800" dirty="0" err="1"/>
              <a:t>vPLMN</a:t>
            </a:r>
            <a:endParaRPr lang="en-US" altLang="en-US" sz="1800" dirty="0"/>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Content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0" marR="0" indent="0" hangingPunct="0">
              <a:spcBef>
                <a:spcPts val="0"/>
              </a:spcBef>
              <a:spcAft>
                <a:spcPts val="900"/>
              </a:spcAft>
            </a:pPr>
            <a:r>
              <a:rPr lang="en-US" sz="2000" dirty="0">
                <a:effectLst/>
                <a:ea typeface="SimSun" panose="02010600030101010101" pitchFamily="2" charset="-122"/>
              </a:rPr>
              <a:t>Delegation of (re)selection logic from NF to SCP provides some advantages as follows:</a:t>
            </a:r>
          </a:p>
          <a:p>
            <a:pPr marL="800100" lvl="1" indent="-342900">
              <a:spcBef>
                <a:spcPts val="0"/>
              </a:spcBef>
              <a:spcAft>
                <a:spcPts val="900"/>
              </a:spcAft>
              <a:buFont typeface="Times New Roman" panose="02020603050405020304" pitchFamily="18" charset="0"/>
              <a:buChar char="-"/>
            </a:pPr>
            <a:r>
              <a:rPr lang="en-US" sz="1800" dirty="0">
                <a:effectLst/>
                <a:ea typeface="SimSun" panose="02010600030101010101" pitchFamily="2" charset="-122"/>
              </a:rPr>
              <a:t>It allows selection is performed closer to the target destination, what provides in some cases a more up to date information about target health and status.</a:t>
            </a:r>
          </a:p>
          <a:p>
            <a:pPr marL="800100" lvl="1" indent="-342900">
              <a:spcBef>
                <a:spcPts val="0"/>
              </a:spcBef>
              <a:spcAft>
                <a:spcPts val="900"/>
              </a:spcAft>
              <a:buFont typeface="Times New Roman" panose="02020603050405020304" pitchFamily="18" charset="0"/>
              <a:buChar char="-"/>
            </a:pPr>
            <a:r>
              <a:rPr lang="en-US" sz="1800" dirty="0">
                <a:effectLst/>
                <a:ea typeface="SimSun" panose="02010600030101010101" pitchFamily="2" charset="-122"/>
              </a:rPr>
              <a:t>It allows reselection is performed closer to the target destination, what minimizes signaling path for the retry</a:t>
            </a:r>
            <a:r>
              <a:rPr lang="en-US" sz="1800" dirty="0">
                <a:effectLst/>
                <a:latin typeface="Times New Roman" panose="02020603050405020304" pitchFamily="18" charset="0"/>
                <a:ea typeface="SimSun" panose="02010600030101010101" pitchFamily="2" charset="-122"/>
              </a:rPr>
              <a:t>.</a:t>
            </a:r>
          </a:p>
          <a:p>
            <a:pPr marL="0" marR="0" indent="0" hangingPunct="0">
              <a:spcBef>
                <a:spcPts val="0"/>
              </a:spcBef>
              <a:spcAft>
                <a:spcPts val="900"/>
              </a:spcAft>
              <a:buNone/>
            </a:pPr>
            <a:endParaRPr lang="en-US" sz="2000" dirty="0">
              <a:effectLst/>
              <a:ea typeface="SimSun" panose="02010600030101010101" pitchFamily="2" charset="-122"/>
            </a:endParaRPr>
          </a:p>
          <a:p>
            <a:pPr marL="0" marR="0" indent="0" hangingPunct="0">
              <a:spcBef>
                <a:spcPts val="0"/>
              </a:spcBef>
              <a:spcAft>
                <a:spcPts val="900"/>
              </a:spcAft>
            </a:pPr>
            <a:r>
              <a:rPr lang="en-US" sz="2000" dirty="0">
                <a:ea typeface="SimSun" panose="02010600030101010101" pitchFamily="2" charset="-122"/>
              </a:rPr>
              <a:t>These advantages now are restricted for intra-PLMN interactions, not possible across PLMNs</a:t>
            </a:r>
            <a:endParaRPr lang="en-US" sz="2000" dirty="0">
              <a:effectLst/>
              <a:ea typeface="SimSun" panose="02010600030101010101" pitchFamily="2" charset="-122"/>
            </a:endParaRPr>
          </a:p>
          <a:p>
            <a:pPr marL="342900" marR="0" lvl="0" indent="-342900" hangingPunct="0">
              <a:spcBef>
                <a:spcPts val="0"/>
              </a:spcBef>
              <a:spcAft>
                <a:spcPts val="900"/>
              </a:spcAft>
              <a:buFont typeface="Times New Roman" panose="02020603050405020304" pitchFamily="18" charset="0"/>
              <a:buChar char="-"/>
            </a:pPr>
            <a:endParaRPr lang="en-US" sz="2000" dirty="0">
              <a:effectLst/>
              <a:latin typeface="Times New Roman" panose="02020603050405020304" pitchFamily="18" charset="0"/>
              <a:ea typeface="SimSun" panose="02010600030101010101" pitchFamily="2" charset="-122"/>
            </a:endParaRPr>
          </a:p>
          <a:p>
            <a:endParaRPr lang="en-US" altLang="en-US" dirty="0"/>
          </a:p>
          <a:p>
            <a:endParaRPr lang="en-US" altLang="en-US" dirty="0"/>
          </a:p>
          <a:p>
            <a:endParaRPr lang="en-US" altLang="en-US" dirty="0"/>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2400" dirty="0"/>
              <a:t>This SID proposes the following objectives</a:t>
            </a:r>
          </a:p>
          <a:p>
            <a:pPr lvl="1"/>
            <a:r>
              <a:rPr lang="en-US" sz="2000" dirty="0">
                <a:effectLst/>
                <a:ea typeface="SimSun" panose="02010600030101010101" pitchFamily="2" charset="-122"/>
              </a:rPr>
              <a:t>Identify the implications of having different combinations of communication models between client PLMN and destination PLMN.</a:t>
            </a:r>
          </a:p>
          <a:p>
            <a:pPr lvl="1"/>
            <a:r>
              <a:rPr lang="en-US" sz="2000" dirty="0">
                <a:effectLst/>
                <a:ea typeface="SimSun" panose="02010600030101010101" pitchFamily="2" charset="-122"/>
              </a:rPr>
              <a:t>Identify the element(s) in the destination PLMN that is responsible to perform the delegated logic and describe the required capabilities.</a:t>
            </a:r>
          </a:p>
          <a:p>
            <a:pPr lvl="1"/>
            <a:r>
              <a:rPr lang="en-US" sz="2000" dirty="0">
                <a:effectLst/>
                <a:ea typeface="SimSun" panose="02010600030101010101" pitchFamily="2" charset="-122"/>
              </a:rPr>
              <a:t>Propose required procedure and interfaces update.</a:t>
            </a:r>
          </a:p>
          <a:p>
            <a:pPr marL="0" indent="0">
              <a:buNone/>
            </a:pPr>
            <a:endParaRPr lang="en-US" altLang="en-US" dirty="0"/>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a:t>Study on IMS event exposure framework</a:t>
            </a:r>
            <a:endParaRPr lang="en-GB"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23796"/>
            <a:ext cx="10515600" cy="1325563"/>
          </a:xfrm>
        </p:spPr>
        <p:txBody>
          <a:bodyPr/>
          <a:lstStyle/>
          <a:p>
            <a:r>
              <a:rPr lang="en-GB" altLang="en-US"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buFont typeface="Arial" panose="020B0604020202020204" pitchFamily="34" charset="0"/>
              <a:buChar char="•"/>
            </a:pPr>
            <a:r>
              <a:rPr lang="en-GB" sz="1800" dirty="0">
                <a:effectLst/>
                <a:ea typeface="Times New Roman" panose="02020603050405020304" pitchFamily="18" charset="0"/>
              </a:rPr>
              <a:t>There are currently no standard defined mechanisms in IMS for an external (to the PLMN trust domain) API invoker to subscribe to specific events related to a specific IMS subscriber / group of IMS subscribers.</a:t>
            </a:r>
          </a:p>
          <a:p>
            <a:pPr>
              <a:buFont typeface="Arial" panose="020B0604020202020204" pitchFamily="34" charset="0"/>
              <a:buChar char="•"/>
            </a:pPr>
            <a:endParaRPr lang="en-GB" sz="1800" dirty="0">
              <a:effectLst/>
              <a:ea typeface="Times New Roman" panose="02020603050405020304" pitchFamily="18" charset="0"/>
            </a:endParaRPr>
          </a:p>
          <a:p>
            <a:pPr>
              <a:buFont typeface="Arial" panose="020B0604020202020204" pitchFamily="34" charset="0"/>
              <a:buChar char="•"/>
            </a:pPr>
            <a:r>
              <a:rPr lang="en-US" altLang="en-US" sz="1800" dirty="0"/>
              <a:t>The serving IMS NFs (providing / producing said events / data) cannot be dynamically located by the API invoker.</a:t>
            </a:r>
          </a:p>
          <a:p>
            <a:pPr>
              <a:buFont typeface="Arial" panose="020B0604020202020204" pitchFamily="34" charset="0"/>
              <a:buChar char="•"/>
            </a:pPr>
            <a:endParaRPr lang="en-US" altLang="en-US" sz="1800" dirty="0"/>
          </a:p>
          <a:p>
            <a:pPr>
              <a:buFont typeface="Arial" panose="020B0604020202020204" pitchFamily="34" charset="0"/>
              <a:buChar char="•"/>
            </a:pPr>
            <a:r>
              <a:rPr lang="en-US" altLang="en-US" sz="1800" dirty="0"/>
              <a:t>An example of a specific event that can be subscribed to is “IMS user call-state” (e.g., idle, busy, registered etc.).</a:t>
            </a:r>
          </a:p>
          <a:p>
            <a:pPr>
              <a:buFont typeface="Arial" panose="020B0604020202020204" pitchFamily="34" charset="0"/>
              <a:buChar char="•"/>
            </a:pPr>
            <a:endParaRPr lang="en-US" altLang="en-US" sz="1800" dirty="0"/>
          </a:p>
          <a:p>
            <a:pPr>
              <a:buFont typeface="Arial" panose="020B0604020202020204" pitchFamily="34" charset="0"/>
              <a:buChar char="•"/>
            </a:pPr>
            <a:r>
              <a:rPr lang="en-US" altLang="en-US" sz="1800" dirty="0"/>
              <a:t>The objective of the study is to update the IMS reference architecture (i.e., TS. 23.228) to provide a framework whereby external (to the PLMN trust domain) API invokers can dynamically subscribe to IMS events related to a specific IMS subscriber or group of IMS subscribers via subscribe / notify mechanism. </a:t>
            </a:r>
          </a:p>
          <a:p>
            <a:pPr marL="0" indent="0">
              <a:buNone/>
            </a:pPr>
            <a:endParaRPr lang="en-US" altLang="en-US" sz="18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77105" y="586689"/>
            <a:ext cx="11353800" cy="798960"/>
          </a:xfrm>
        </p:spPr>
        <p:txBody>
          <a:bodyPr/>
          <a:lstStyle/>
          <a:p>
            <a:r>
              <a:rPr lang="en-GB" altLang="en-US" dirty="0"/>
              <a:t>Content:</a:t>
            </a:r>
            <a:r>
              <a:rPr lang="en-US" altLang="en-US" sz="3600" dirty="0"/>
              <a:t>Initial scoping input – Themes grouping </a:t>
            </a:r>
            <a:endParaRPr lang="en-GB" altLang="en-US" sz="3600" dirty="0"/>
          </a:p>
        </p:txBody>
      </p:sp>
      <p:grpSp>
        <p:nvGrpSpPr>
          <p:cNvPr id="2" name="Group 1">
            <a:extLst>
              <a:ext uri="{FF2B5EF4-FFF2-40B4-BE49-F238E27FC236}">
                <a16:creationId xmlns:a16="http://schemas.microsoft.com/office/drawing/2014/main" id="{598B7108-886E-D742-2C36-767C05D5CF93}"/>
              </a:ext>
            </a:extLst>
          </p:cNvPr>
          <p:cNvGrpSpPr/>
          <p:nvPr/>
        </p:nvGrpSpPr>
        <p:grpSpPr>
          <a:xfrm>
            <a:off x="192499" y="1785484"/>
            <a:ext cx="11152895" cy="4749346"/>
            <a:chOff x="680314" y="1399050"/>
            <a:chExt cx="11076695" cy="4943095"/>
          </a:xfrm>
        </p:grpSpPr>
        <p:sp>
          <p:nvSpPr>
            <p:cNvPr id="3" name="Content Placeholder 2">
              <a:extLst>
                <a:ext uri="{FF2B5EF4-FFF2-40B4-BE49-F238E27FC236}">
                  <a16:creationId xmlns:a16="http://schemas.microsoft.com/office/drawing/2014/main" id="{1D6746C6-1E80-6FCF-57ED-DAD1A90D6ED1}"/>
                </a:ext>
              </a:extLst>
            </p:cNvPr>
            <p:cNvSpPr txBox="1">
              <a:spLocks/>
            </p:cNvSpPr>
            <p:nvPr/>
          </p:nvSpPr>
          <p:spPr>
            <a:xfrm>
              <a:off x="680314" y="1419180"/>
              <a:ext cx="5195439" cy="1277045"/>
            </a:xfrm>
            <a:prstGeom prst="rect">
              <a:avLst/>
            </a:prstGeom>
            <a:solidFill>
              <a:srgbClr val="0FC373">
                <a:lumMod val="40000"/>
                <a:lumOff val="60000"/>
              </a:srgbClr>
            </a:solidFill>
          </p:spPr>
          <p:txBody>
            <a:bodyPr vert="horz" lIns="72000" tIns="36000" rIns="72000" bIns="36000" rtlCol="0">
              <a:noAutofit/>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2000" b="1" i="0" u="none" strike="noStrike" kern="1000" cap="none" spc="-30" normalizeH="0" baseline="0" noProof="0" dirty="0">
                  <a:ln>
                    <a:noFill/>
                  </a:ln>
                  <a:solidFill>
                    <a:srgbClr val="181818"/>
                  </a:solidFill>
                  <a:effectLst/>
                  <a:uLnTx/>
                  <a:uFillTx/>
                  <a:latin typeface="Ericsson Hilda"/>
                  <a:ea typeface="+mn-ea"/>
                  <a:cs typeface="+mn-cs"/>
                </a:rPr>
                <a:t>Industrial Verticals</a:t>
              </a: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Times New Roman" panose="02020603050405020304" pitchFamily="18" charset="0"/>
                  <a:cs typeface="Times New Roman" panose="02020603050405020304" pitchFamily="18" charset="0"/>
                </a:rPr>
                <a:t>User Plane Redundancy for IP</a:t>
              </a: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Times New Roman" panose="02020603050405020304" pitchFamily="18" charset="0"/>
                  <a:cs typeface="Times New Roman" panose="02020603050405020304" pitchFamily="18" charset="0"/>
                </a:rPr>
                <a:t>Ethernet alignment</a:t>
              </a:r>
            </a:p>
          </p:txBody>
        </p:sp>
        <p:sp>
          <p:nvSpPr>
            <p:cNvPr id="4" name="Content Placeholder 2">
              <a:extLst>
                <a:ext uri="{FF2B5EF4-FFF2-40B4-BE49-F238E27FC236}">
                  <a16:creationId xmlns:a16="http://schemas.microsoft.com/office/drawing/2014/main" id="{B4C9A848-56B5-7238-3A73-CCDB25736554}"/>
                </a:ext>
              </a:extLst>
            </p:cNvPr>
            <p:cNvSpPr txBox="1">
              <a:spLocks/>
            </p:cNvSpPr>
            <p:nvPr/>
          </p:nvSpPr>
          <p:spPr>
            <a:xfrm>
              <a:off x="680316" y="4008445"/>
              <a:ext cx="5195439" cy="838655"/>
            </a:xfrm>
            <a:prstGeom prst="rect">
              <a:avLst/>
            </a:prstGeom>
            <a:solidFill>
              <a:srgbClr val="0FC373">
                <a:lumMod val="40000"/>
                <a:lumOff val="60000"/>
              </a:srgbClr>
            </a:solidFill>
          </p:spPr>
          <p:txBody>
            <a:bodyPr vert="horz" lIns="72000" tIns="36000" rIns="72000" bIns="36000" rtlCol="0">
              <a:noAutofit/>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2000" b="1" i="0" u="none" strike="noStrike" kern="1000" cap="none" spc="-30" normalizeH="0" baseline="0" noProof="0" dirty="0">
                  <a:ln>
                    <a:noFill/>
                  </a:ln>
                  <a:solidFill>
                    <a:srgbClr val="181818"/>
                  </a:solidFill>
                  <a:effectLst/>
                  <a:uLnTx/>
                  <a:uFillTx/>
                  <a:latin typeface="Ericsson Hilda"/>
                  <a:ea typeface="+mn-ea"/>
                  <a:cs typeface="+mn-cs"/>
                </a:rPr>
                <a:t>Resilience by Dual 3GPP Networks</a:t>
              </a:r>
            </a:p>
            <a:p>
              <a:pPr marL="360000" marR="0" lvl="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mn-ea"/>
                  <a:cs typeface="+mn-cs"/>
                </a:rPr>
                <a:t>ATSSS Dual Steer</a:t>
              </a:r>
            </a:p>
          </p:txBody>
        </p:sp>
        <p:sp>
          <p:nvSpPr>
            <p:cNvPr id="5" name="Content Placeholder 2">
              <a:extLst>
                <a:ext uri="{FF2B5EF4-FFF2-40B4-BE49-F238E27FC236}">
                  <a16:creationId xmlns:a16="http://schemas.microsoft.com/office/drawing/2014/main" id="{A66BD936-4C5F-4827-C1C3-3DB32DA750B9}"/>
                </a:ext>
              </a:extLst>
            </p:cNvPr>
            <p:cNvSpPr txBox="1">
              <a:spLocks/>
            </p:cNvSpPr>
            <p:nvPr/>
          </p:nvSpPr>
          <p:spPr>
            <a:xfrm>
              <a:off x="680316" y="2933008"/>
              <a:ext cx="5195439" cy="838655"/>
            </a:xfrm>
            <a:prstGeom prst="rect">
              <a:avLst/>
            </a:prstGeom>
            <a:solidFill>
              <a:srgbClr val="0FC373">
                <a:lumMod val="40000"/>
                <a:lumOff val="60000"/>
              </a:srgbClr>
            </a:solidFill>
          </p:spPr>
          <p:txBody>
            <a:bodyPr vert="horz" lIns="72000" tIns="36000" rIns="72000" bIns="36000" rtlCol="0">
              <a:noAutofit/>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2000" b="1" i="0" u="none" strike="noStrike" kern="1000" cap="none" spc="-30" normalizeH="0" baseline="0" noProof="0" dirty="0">
                  <a:ln>
                    <a:noFill/>
                  </a:ln>
                  <a:solidFill>
                    <a:srgbClr val="181818"/>
                  </a:solidFill>
                  <a:effectLst/>
                  <a:uLnTx/>
                  <a:uFillTx/>
                  <a:latin typeface="Ericsson Hilda"/>
                  <a:ea typeface="+mn-ea"/>
                  <a:cs typeface="+mn-cs"/>
                </a:rPr>
                <a:t>Network Automation</a:t>
              </a:r>
            </a:p>
            <a:p>
              <a:pPr marL="360000" marR="0" lvl="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mn-ea"/>
                  <a:cs typeface="+mn-cs"/>
                </a:rPr>
                <a:t>AI/ML </a:t>
              </a:r>
            </a:p>
          </p:txBody>
        </p:sp>
        <p:sp>
          <p:nvSpPr>
            <p:cNvPr id="6" name="Content Placeholder 2">
              <a:extLst>
                <a:ext uri="{FF2B5EF4-FFF2-40B4-BE49-F238E27FC236}">
                  <a16:creationId xmlns:a16="http://schemas.microsoft.com/office/drawing/2014/main" id="{D345E85D-A0F8-CB59-8235-E38A091C7AFF}"/>
                </a:ext>
              </a:extLst>
            </p:cNvPr>
            <p:cNvSpPr txBox="1">
              <a:spLocks/>
            </p:cNvSpPr>
            <p:nvPr/>
          </p:nvSpPr>
          <p:spPr>
            <a:xfrm>
              <a:off x="6561568" y="1399050"/>
              <a:ext cx="5195439" cy="1620418"/>
            </a:xfrm>
            <a:prstGeom prst="rect">
              <a:avLst/>
            </a:prstGeom>
            <a:solidFill>
              <a:srgbClr val="0FC373">
                <a:lumMod val="40000"/>
                <a:lumOff val="60000"/>
              </a:srgbClr>
            </a:solidFill>
          </p:spPr>
          <p:txBody>
            <a:bodyPr vert="horz" lIns="72000" tIns="36000" rIns="72000" bIns="36000" rtlCol="0">
              <a:noAutofit/>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2000" b="1" i="0" u="none" strike="noStrike" kern="1000" cap="none" spc="-30" normalizeH="0" baseline="0" noProof="0" dirty="0">
                  <a:ln>
                    <a:noFill/>
                  </a:ln>
                  <a:solidFill>
                    <a:srgbClr val="181818"/>
                  </a:solidFill>
                  <a:effectLst/>
                  <a:uLnTx/>
                  <a:uFillTx/>
                  <a:latin typeface="Ericsson Hilda"/>
                  <a:ea typeface="+mn-ea"/>
                  <a:cs typeface="+mn-cs"/>
                </a:rPr>
                <a:t>MBB adapt to new traffic patterns and trends</a:t>
              </a: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Batang" panose="02030600000101010101" pitchFamily="18" charset="-127"/>
                </a:rPr>
                <a:t>MASQUE Enhanced Traffic Management</a:t>
              </a: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Batang" panose="02030600000101010101" pitchFamily="18" charset="-127"/>
                </a:rPr>
                <a:t>XR / Metaverse</a:t>
              </a: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Batang" panose="02030600000101010101" pitchFamily="18" charset="-127"/>
                </a:rPr>
                <a:t>ATSSS Lite</a:t>
              </a:r>
            </a:p>
          </p:txBody>
        </p:sp>
        <p:sp>
          <p:nvSpPr>
            <p:cNvPr id="7" name="Content Placeholder 2">
              <a:extLst>
                <a:ext uri="{FF2B5EF4-FFF2-40B4-BE49-F238E27FC236}">
                  <a16:creationId xmlns:a16="http://schemas.microsoft.com/office/drawing/2014/main" id="{DD738A49-76BB-27E5-587A-276CE6518525}"/>
                </a:ext>
              </a:extLst>
            </p:cNvPr>
            <p:cNvSpPr txBox="1">
              <a:spLocks/>
            </p:cNvSpPr>
            <p:nvPr/>
          </p:nvSpPr>
          <p:spPr>
            <a:xfrm>
              <a:off x="6561569" y="3429000"/>
              <a:ext cx="5195439" cy="1139999"/>
            </a:xfrm>
            <a:prstGeom prst="rect">
              <a:avLst/>
            </a:prstGeom>
            <a:solidFill>
              <a:srgbClr val="0FC373">
                <a:lumMod val="40000"/>
                <a:lumOff val="60000"/>
              </a:srgbClr>
            </a:solidFill>
          </p:spPr>
          <p:txBody>
            <a:bodyPr vert="horz" lIns="72000" tIns="36000" rIns="72000" bIns="36000" rtlCol="0">
              <a:noAutofit/>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2000" b="1" i="0" u="none" strike="noStrike" kern="1000" cap="none" spc="-30" normalizeH="0" baseline="0" noProof="0" dirty="0">
                  <a:ln>
                    <a:noFill/>
                  </a:ln>
                  <a:solidFill>
                    <a:srgbClr val="181818"/>
                  </a:solidFill>
                  <a:effectLst/>
                  <a:uLnTx/>
                  <a:uFillTx/>
                  <a:latin typeface="Ericsson Hilda"/>
                  <a:ea typeface="+mn-ea"/>
                  <a:cs typeface="+mn-cs"/>
                </a:rPr>
                <a:t>IMS and NG RTC</a:t>
              </a: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Arial" panose="020B0604020202020204" pitchFamily="34" charset="0"/>
                  <a:ea typeface="Batang" panose="02030600000101010101" pitchFamily="18" charset="-127"/>
                </a:rPr>
                <a:t>IMS Data Channel leveraged for XR/Metaverse</a:t>
              </a: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Arial" panose="020B0604020202020204" pitchFamily="34" charset="0"/>
                  <a:ea typeface="Batang" panose="02030600000101010101" pitchFamily="18" charset="-127"/>
                </a:rPr>
                <a:t>IMS event exposure framework</a:t>
              </a:r>
            </a:p>
          </p:txBody>
        </p:sp>
        <p:sp>
          <p:nvSpPr>
            <p:cNvPr id="8" name="Content Placeholder 2">
              <a:extLst>
                <a:ext uri="{FF2B5EF4-FFF2-40B4-BE49-F238E27FC236}">
                  <a16:creationId xmlns:a16="http://schemas.microsoft.com/office/drawing/2014/main" id="{7D9A503A-D5DF-3327-F62B-5141E54B05A6}"/>
                </a:ext>
              </a:extLst>
            </p:cNvPr>
            <p:cNvSpPr txBox="1">
              <a:spLocks/>
            </p:cNvSpPr>
            <p:nvPr/>
          </p:nvSpPr>
          <p:spPr>
            <a:xfrm>
              <a:off x="680316" y="5019036"/>
              <a:ext cx="5195439" cy="1305564"/>
            </a:xfrm>
            <a:prstGeom prst="rect">
              <a:avLst/>
            </a:prstGeom>
            <a:solidFill>
              <a:srgbClr val="0FC373">
                <a:lumMod val="40000"/>
                <a:lumOff val="60000"/>
              </a:srgbClr>
            </a:solidFill>
          </p:spPr>
          <p:txBody>
            <a:bodyPr vert="horz" lIns="72000" tIns="36000" rIns="72000" bIns="36000" rtlCol="0">
              <a:noAutofit/>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2000" b="1" i="0" u="none" strike="noStrike" kern="1000" cap="none" spc="-30" normalizeH="0" baseline="0" noProof="0" dirty="0">
                  <a:ln>
                    <a:noFill/>
                  </a:ln>
                  <a:solidFill>
                    <a:srgbClr val="181818"/>
                  </a:solidFill>
                  <a:effectLst/>
                  <a:uLnTx/>
                  <a:uFillTx/>
                  <a:latin typeface="Ericsson Hilda"/>
                  <a:ea typeface="+mn-ea"/>
                  <a:cs typeface="+mn-cs"/>
                </a:rPr>
                <a:t>RAN Driven work</a:t>
              </a:r>
            </a:p>
            <a:p>
              <a:pPr marL="360000" marR="0" lvl="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mn-ea"/>
                  <a:cs typeface="+mn-cs"/>
                </a:rPr>
                <a:t>Mission Critical, VMR enhancements, </a:t>
              </a:r>
              <a:r>
                <a:rPr kumimoji="0" lang="en-US" sz="1800" b="0" i="0" u="none" strike="noStrike" kern="1000" cap="none" spc="-30" normalizeH="0" baseline="0" noProof="0" dirty="0" err="1">
                  <a:ln>
                    <a:noFill/>
                  </a:ln>
                  <a:solidFill>
                    <a:srgbClr val="181818"/>
                  </a:solidFill>
                  <a:effectLst/>
                  <a:uLnTx/>
                  <a:uFillTx/>
                  <a:latin typeface="Ericsson Hilda"/>
                  <a:ea typeface="+mn-ea"/>
                  <a:cs typeface="+mn-cs"/>
                </a:rPr>
                <a:t>ProSe</a:t>
              </a:r>
              <a:r>
                <a:rPr kumimoji="0" lang="en-US" sz="1800" b="0" i="0" u="none" strike="noStrike" kern="1000" cap="none" spc="-30" normalizeH="0" baseline="0" noProof="0" dirty="0">
                  <a:ln>
                    <a:noFill/>
                  </a:ln>
                  <a:solidFill>
                    <a:srgbClr val="181818"/>
                  </a:solidFill>
                  <a:effectLst/>
                  <a:uLnTx/>
                  <a:uFillTx/>
                  <a:latin typeface="Ericsson Hilda"/>
                  <a:ea typeface="+mn-ea"/>
                  <a:cs typeface="+mn-cs"/>
                </a:rPr>
                <a:t>, </a:t>
              </a:r>
              <a:br>
                <a:rPr kumimoji="0" lang="en-US" sz="1800" b="0" i="0" u="none" strike="noStrike" kern="1000" cap="none" spc="-30" normalizeH="0" baseline="0" noProof="0" dirty="0">
                  <a:ln>
                    <a:noFill/>
                  </a:ln>
                  <a:solidFill>
                    <a:srgbClr val="181818"/>
                  </a:solidFill>
                  <a:effectLst/>
                  <a:uLnTx/>
                  <a:uFillTx/>
                  <a:latin typeface="Ericsson Hilda"/>
                  <a:ea typeface="+mn-ea"/>
                  <a:cs typeface="+mn-cs"/>
                </a:rPr>
              </a:br>
              <a:r>
                <a:rPr kumimoji="0" lang="en-US" sz="1800" b="0" i="0" u="none" strike="noStrike" kern="1000" cap="none" spc="-30" normalizeH="0" baseline="0" noProof="0" dirty="0">
                  <a:ln>
                    <a:noFill/>
                  </a:ln>
                  <a:solidFill>
                    <a:srgbClr val="181818"/>
                  </a:solidFill>
                  <a:effectLst/>
                  <a:uLnTx/>
                  <a:uFillTx/>
                  <a:latin typeface="Ericsson Hilda"/>
                  <a:ea typeface="+mn-ea"/>
                  <a:cs typeface="+mn-cs"/>
                </a:rPr>
                <a:t>NTN Evolution, </a:t>
              </a:r>
              <a:r>
                <a:rPr kumimoji="0" lang="en-US" sz="1800" b="0" i="0" u="none" strike="noStrike" kern="1000" cap="none" spc="-30" normalizeH="0" baseline="0" noProof="0" dirty="0" err="1">
                  <a:ln>
                    <a:noFill/>
                  </a:ln>
                  <a:solidFill>
                    <a:srgbClr val="181818"/>
                  </a:solidFill>
                  <a:effectLst/>
                  <a:uLnTx/>
                  <a:uFillTx/>
                  <a:latin typeface="Ericsson Hilda"/>
                  <a:ea typeface="+mn-ea"/>
                  <a:cs typeface="+mn-cs"/>
                </a:rPr>
                <a:t>Femto</a:t>
              </a:r>
              <a:endParaRPr kumimoji="0" lang="en-US" sz="1800" b="0" i="0" u="none" strike="noStrike" kern="1000" cap="none" spc="-30" normalizeH="0" baseline="0" noProof="0" dirty="0">
                <a:ln>
                  <a:noFill/>
                </a:ln>
                <a:solidFill>
                  <a:srgbClr val="181818"/>
                </a:solidFill>
                <a:effectLst/>
                <a:uLnTx/>
                <a:uFillTx/>
                <a:latin typeface="Ericsson Hilda"/>
                <a:ea typeface="+mn-ea"/>
                <a:cs typeface="+mn-cs"/>
              </a:endParaRPr>
            </a:p>
            <a:p>
              <a:pPr marL="360000" marR="0" lvl="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endParaRPr kumimoji="0" lang="en-US" sz="1800" b="0" i="0" u="none" strike="noStrike" kern="1000" cap="none" spc="-30" normalizeH="0" baseline="0" noProof="0" dirty="0">
                <a:ln>
                  <a:noFill/>
                </a:ln>
                <a:solidFill>
                  <a:srgbClr val="181818"/>
                </a:solidFill>
                <a:effectLst/>
                <a:uLnTx/>
                <a:uFillTx/>
                <a:latin typeface="Ericsson Hilda"/>
                <a:ea typeface="+mn-ea"/>
                <a:cs typeface="+mn-cs"/>
              </a:endParaRPr>
            </a:p>
          </p:txBody>
        </p:sp>
        <p:sp>
          <p:nvSpPr>
            <p:cNvPr id="9" name="Content Placeholder 2">
              <a:extLst>
                <a:ext uri="{FF2B5EF4-FFF2-40B4-BE49-F238E27FC236}">
                  <a16:creationId xmlns:a16="http://schemas.microsoft.com/office/drawing/2014/main" id="{4B1E8166-649E-2DF2-7AEF-906B47EE0969}"/>
                </a:ext>
              </a:extLst>
            </p:cNvPr>
            <p:cNvSpPr txBox="1">
              <a:spLocks/>
            </p:cNvSpPr>
            <p:nvPr/>
          </p:nvSpPr>
          <p:spPr>
            <a:xfrm>
              <a:off x="6561570" y="5036581"/>
              <a:ext cx="5195439" cy="1305564"/>
            </a:xfrm>
            <a:prstGeom prst="rect">
              <a:avLst/>
            </a:prstGeom>
            <a:solidFill>
              <a:srgbClr val="0FC373">
                <a:lumMod val="40000"/>
                <a:lumOff val="60000"/>
              </a:srgbClr>
            </a:solidFill>
          </p:spPr>
          <p:txBody>
            <a:bodyPr vert="horz" lIns="72000" tIns="36000" rIns="72000" bIns="36000" rtlCol="0">
              <a:noAutofit/>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2000" b="1" i="0" u="none" strike="noStrike" kern="1000" cap="none" spc="-30" normalizeH="0" baseline="0" noProof="0" dirty="0">
                  <a:ln>
                    <a:noFill/>
                  </a:ln>
                  <a:solidFill>
                    <a:srgbClr val="181818"/>
                  </a:solidFill>
                  <a:effectLst/>
                  <a:uLnTx/>
                  <a:uFillTx/>
                  <a:latin typeface="Ericsson Hilda"/>
                  <a:ea typeface="+mn-ea"/>
                  <a:cs typeface="+mn-cs"/>
                </a:rPr>
                <a:t>Exploring new business </a:t>
              </a:r>
            </a:p>
            <a:p>
              <a:pPr marL="360000" marR="0" lvl="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mn-ea"/>
                  <a:cs typeface="+mn-cs"/>
                </a:rPr>
                <a:t>Ambient IoT</a:t>
              </a:r>
            </a:p>
            <a:p>
              <a:pPr marL="360000" marR="0" lvl="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mn-ea"/>
                  <a:cs typeface="+mn-cs"/>
                </a:rPr>
                <a:t>Integrated Sensing and Communication  </a:t>
              </a:r>
            </a:p>
            <a:p>
              <a:pPr marL="360000" marR="0" lvl="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endParaRPr kumimoji="0" lang="en-US" sz="1800" b="0" i="0" u="none" strike="noStrike" kern="1000" cap="none" spc="-30" normalizeH="0" baseline="0" noProof="0" dirty="0">
                <a:ln>
                  <a:noFill/>
                </a:ln>
                <a:solidFill>
                  <a:srgbClr val="181818"/>
                </a:solidFill>
                <a:effectLst/>
                <a:uLnTx/>
                <a:uFillTx/>
                <a:latin typeface="Ericsson Hilda"/>
                <a:ea typeface="+mn-ea"/>
                <a:cs typeface="+mn-cs"/>
              </a:endParaRPr>
            </a:p>
          </p:txBody>
        </p:sp>
      </p:gr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Content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25625"/>
            <a:ext cx="5899087" cy="4351338"/>
          </a:xfrm>
        </p:spPr>
        <p:txBody>
          <a:bodyPr/>
          <a:lstStyle/>
          <a:p>
            <a:pPr marL="0" indent="0" hangingPunct="0">
              <a:spcAft>
                <a:spcPts val="900"/>
              </a:spcAft>
              <a:buNone/>
            </a:pPr>
            <a:r>
              <a:rPr lang="en-GB" sz="1800" i="0">
                <a:solidFill>
                  <a:srgbClr val="000000"/>
                </a:solidFill>
                <a:effectLst/>
                <a:ea typeface="Times New Roman" panose="02020603050405020304" pitchFamily="18" charset="0"/>
              </a:rPr>
              <a:t>It is proposed to study the following items in 3GPP R19:</a:t>
            </a:r>
            <a:endParaRPr lang="en-SE" sz="1800" i="1">
              <a:solidFill>
                <a:srgbClr val="000000"/>
              </a:solidFill>
              <a:effectLst/>
              <a:ea typeface="Times New Roman" panose="02020603050405020304" pitchFamily="18" charset="0"/>
            </a:endParaRPr>
          </a:p>
          <a:p>
            <a:pPr marL="342900" indent="-342900">
              <a:spcAft>
                <a:spcPts val="900"/>
              </a:spcAft>
              <a:buFont typeface="Symbol" panose="05050102010706020507" pitchFamily="18" charset="2"/>
              <a:buChar char=""/>
            </a:pPr>
            <a:r>
              <a:rPr lang="en-GB" sz="1800">
                <a:solidFill>
                  <a:srgbClr val="000000"/>
                </a:solidFill>
                <a:ea typeface="Times New Roman" panose="02020603050405020304" pitchFamily="18" charset="0"/>
              </a:rPr>
              <a:t>IMS </a:t>
            </a:r>
            <a:r>
              <a:rPr lang="en-GB" sz="1800" i="0">
                <a:solidFill>
                  <a:srgbClr val="000000"/>
                </a:solidFill>
                <a:effectLst/>
                <a:ea typeface="Times New Roman" panose="02020603050405020304" pitchFamily="18" charset="0"/>
              </a:rPr>
              <a:t>event subscription mechanisms via subscribe / notify procedures to external API invokers,</a:t>
            </a:r>
          </a:p>
          <a:p>
            <a:pPr marL="342900" indent="-342900">
              <a:spcAft>
                <a:spcPts val="900"/>
              </a:spcAft>
              <a:buFont typeface="Symbol" panose="05050102010706020507" pitchFamily="18" charset="2"/>
              <a:buChar char=""/>
            </a:pPr>
            <a:r>
              <a:rPr lang="en-US" sz="1800">
                <a:solidFill>
                  <a:srgbClr val="000000"/>
                </a:solidFill>
                <a:ea typeface="Times New Roman" panose="02020603050405020304" pitchFamily="18" charset="0"/>
              </a:rPr>
              <a:t>identify IMS events that can be subscribed to,</a:t>
            </a:r>
            <a:endParaRPr lang="en-SE" sz="1800">
              <a:solidFill>
                <a:srgbClr val="000000"/>
              </a:solidFill>
              <a:effectLst/>
              <a:ea typeface="Times New Roman" panose="02020603050405020304" pitchFamily="18" charset="0"/>
            </a:endParaRPr>
          </a:p>
          <a:p>
            <a:pPr marL="342900" indent="-342900">
              <a:spcAft>
                <a:spcPts val="900"/>
              </a:spcAft>
              <a:buFont typeface="Symbol" panose="05050102010706020507" pitchFamily="18" charset="2"/>
              <a:buChar char=""/>
            </a:pPr>
            <a:r>
              <a:rPr lang="en-GB" sz="1800" i="0">
                <a:solidFill>
                  <a:srgbClr val="000000"/>
                </a:solidFill>
                <a:effectLst/>
                <a:ea typeface="Times New Roman" panose="02020603050405020304" pitchFamily="18" charset="0"/>
              </a:rPr>
              <a:t>locator functionality whereby the IMS NF / IMS NFs serving the specific subscriber(s) for which the specific event was requested is found,</a:t>
            </a:r>
            <a:endParaRPr lang="en-SE" sz="1800" i="1">
              <a:solidFill>
                <a:srgbClr val="000000"/>
              </a:solidFill>
              <a:effectLst/>
              <a:ea typeface="Times New Roman" panose="02020603050405020304" pitchFamily="18" charset="0"/>
            </a:endParaRPr>
          </a:p>
          <a:p>
            <a:pPr marL="342900" indent="-342900">
              <a:spcAft>
                <a:spcPts val="900"/>
              </a:spcAft>
              <a:buFont typeface="Symbol" panose="05050102010706020507" pitchFamily="18" charset="2"/>
              <a:buChar char=""/>
            </a:pPr>
            <a:r>
              <a:rPr lang="en-GB" sz="1800" i="0">
                <a:solidFill>
                  <a:srgbClr val="000000"/>
                </a:solidFill>
                <a:effectLst/>
                <a:ea typeface="Times New Roman" panose="02020603050405020304" pitchFamily="18" charset="0"/>
              </a:rPr>
              <a:t>subscribe / notify procedures from the IMS NF / IMS NFs serving the specific subscriber(s) for the requested event,</a:t>
            </a:r>
            <a:endParaRPr lang="en-SE" sz="1800" i="1">
              <a:solidFill>
                <a:srgbClr val="000000"/>
              </a:solidFill>
              <a:effectLst/>
              <a:ea typeface="Times New Roman" panose="02020603050405020304" pitchFamily="18" charset="0"/>
            </a:endParaRPr>
          </a:p>
          <a:p>
            <a:pPr marL="342900" indent="-342900">
              <a:spcAft>
                <a:spcPts val="900"/>
              </a:spcAft>
              <a:buFont typeface="Symbol" panose="05050102010706020507" pitchFamily="18" charset="2"/>
              <a:buChar char=""/>
            </a:pPr>
            <a:r>
              <a:rPr lang="en-GB" sz="1800" i="0">
                <a:solidFill>
                  <a:srgbClr val="000000"/>
                </a:solidFill>
                <a:effectLst/>
                <a:ea typeface="Times New Roman" panose="02020603050405020304" pitchFamily="18" charset="0"/>
              </a:rPr>
              <a:t>synergies with the Network Exposure Framework defined in 5GS (e.g., exposure of events to external API invokers via the network exposure function (NEF) from the IMS NF / IMS NFs).</a:t>
            </a:r>
            <a:endParaRPr lang="en-SE" sz="1800" i="1">
              <a:solidFill>
                <a:srgbClr val="000000"/>
              </a:solidFill>
              <a:effectLst/>
              <a:ea typeface="Times New Roman" panose="02020603050405020304" pitchFamily="18" charset="0"/>
            </a:endParaRPr>
          </a:p>
          <a:p>
            <a:pPr>
              <a:buFont typeface="Arial" panose="020B0604020202020204" pitchFamily="34" charset="0"/>
              <a:buChar char="•"/>
            </a:pPr>
            <a:endParaRPr lang="en-US" altLang="en-US" sz="1800"/>
          </a:p>
        </p:txBody>
      </p:sp>
      <p:sp>
        <p:nvSpPr>
          <p:cNvPr id="3" name="Rectangle 2">
            <a:extLst>
              <a:ext uri="{FF2B5EF4-FFF2-40B4-BE49-F238E27FC236}">
                <a16:creationId xmlns:a16="http://schemas.microsoft.com/office/drawing/2014/main" id="{4D242088-C8A1-AECA-0E45-E9ACCFD2D267}"/>
              </a:ext>
            </a:extLst>
          </p:cNvPr>
          <p:cNvSpPr/>
          <p:nvPr/>
        </p:nvSpPr>
        <p:spPr bwMode="auto">
          <a:xfrm>
            <a:off x="7855973" y="4079226"/>
            <a:ext cx="3138083" cy="468767"/>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ctr" defTabSz="914400" rtl="0" eaLnBrk="1" fontAlgn="base" latinLnBrk="0" hangingPunct="1">
              <a:lnSpc>
                <a:spcPct val="100000"/>
              </a:lnSpc>
              <a:spcBef>
                <a:spcPts val="300"/>
              </a:spcBef>
              <a:spcAft>
                <a:spcPct val="0"/>
              </a:spcAft>
              <a:buClrTx/>
              <a:buSzTx/>
              <a:tabLst/>
            </a:pPr>
            <a:r>
              <a:rPr kumimoji="0" lang="sv-SE" sz="1400" b="0" i="0" u="none" strike="noStrike" cap="none" normalizeH="0" baseline="0">
                <a:ln>
                  <a:noFill/>
                </a:ln>
                <a:solidFill>
                  <a:schemeClr val="tx1"/>
                </a:solidFill>
                <a:effectLst/>
                <a:latin typeface="+mn-lt"/>
              </a:rPr>
              <a:t>IMS exposure</a:t>
            </a:r>
            <a:r>
              <a:rPr lang="sv-SE" sz="1400">
                <a:solidFill>
                  <a:schemeClr val="tx1"/>
                </a:solidFill>
              </a:rPr>
              <a:t> framework</a:t>
            </a:r>
            <a:endParaRPr kumimoji="0" lang="sv-SE" sz="1400" b="0" i="0" u="none" strike="noStrike" cap="none" normalizeH="0" baseline="0">
              <a:ln>
                <a:noFill/>
              </a:ln>
              <a:solidFill>
                <a:schemeClr val="tx1"/>
              </a:solidFill>
              <a:effectLst/>
              <a:latin typeface="+mn-lt"/>
            </a:endParaRPr>
          </a:p>
        </p:txBody>
      </p:sp>
      <p:sp>
        <p:nvSpPr>
          <p:cNvPr id="4" name="Rectangle 3">
            <a:extLst>
              <a:ext uri="{FF2B5EF4-FFF2-40B4-BE49-F238E27FC236}">
                <a16:creationId xmlns:a16="http://schemas.microsoft.com/office/drawing/2014/main" id="{2BFDE456-D15A-F394-2A79-D81D1F252563}"/>
              </a:ext>
            </a:extLst>
          </p:cNvPr>
          <p:cNvSpPr/>
          <p:nvPr/>
        </p:nvSpPr>
        <p:spPr bwMode="auto">
          <a:xfrm>
            <a:off x="7194921" y="1825625"/>
            <a:ext cx="4592069" cy="4475648"/>
          </a:xfrm>
          <a:prstGeom prst="rect">
            <a:avLst/>
          </a:prstGeom>
          <a:noFill/>
          <a:ln w="1905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err="1">
              <a:ln>
                <a:noFill/>
              </a:ln>
              <a:solidFill>
                <a:schemeClr val="bg1"/>
              </a:solidFill>
              <a:effectLst/>
              <a:latin typeface="+mn-lt"/>
            </a:endParaRPr>
          </a:p>
        </p:txBody>
      </p:sp>
      <p:sp>
        <p:nvSpPr>
          <p:cNvPr id="5" name="Subtitle 7">
            <a:extLst>
              <a:ext uri="{FF2B5EF4-FFF2-40B4-BE49-F238E27FC236}">
                <a16:creationId xmlns:a16="http://schemas.microsoft.com/office/drawing/2014/main" id="{BD06CB45-9B93-A1BF-0D30-8E2B7A2018F3}"/>
              </a:ext>
            </a:extLst>
          </p:cNvPr>
          <p:cNvSpPr txBox="1">
            <a:spLocks noChangeAspect="1"/>
          </p:cNvSpPr>
          <p:nvPr/>
        </p:nvSpPr>
        <p:spPr>
          <a:xfrm>
            <a:off x="9830269" y="2685152"/>
            <a:ext cx="450000" cy="632375"/>
          </a:xfrm>
          <a:prstGeom prst="rect">
            <a:avLst/>
          </a:prstGeom>
          <a:solidFill>
            <a:schemeClr val="bg1"/>
          </a:solidFill>
          <a:ln w="19050">
            <a:solidFill>
              <a:schemeClr val="tx1"/>
            </a:solidFill>
            <a:prstDash val="sysDot"/>
          </a:ln>
        </p:spPr>
        <p:txBody>
          <a:bodyPr lIns="0" tIns="18000" rIns="0" bIns="0"/>
          <a:lstStyle>
            <a:lvl1pPr marL="22860" indent="-22860" algn="l" defTabSz="91440" rtl="0" eaLnBrk="1" latinLnBrk="0" hangingPunct="1">
              <a:lnSpc>
                <a:spcPct val="90000"/>
              </a:lnSpc>
              <a:spcBef>
                <a:spcPts val="100"/>
              </a:spcBef>
              <a:buFont typeface="Arial" panose="020B0604020202020204" pitchFamily="34" charset="0"/>
              <a:buChar char="•"/>
              <a:defRPr sz="280" kern="1200">
                <a:solidFill>
                  <a:schemeClr val="tx1"/>
                </a:solidFill>
                <a:latin typeface="+mn-lt"/>
                <a:ea typeface="+mn-ea"/>
                <a:cs typeface="+mn-cs"/>
              </a:defRPr>
            </a:lvl1pPr>
            <a:lvl2pPr marL="68580" indent="-22860" algn="l" defTabSz="91440" rtl="0" eaLnBrk="1" latinLnBrk="0" hangingPunct="1">
              <a:lnSpc>
                <a:spcPct val="90000"/>
              </a:lnSpc>
              <a:spcBef>
                <a:spcPts val="50"/>
              </a:spcBef>
              <a:buFont typeface="Arial" panose="020B0604020202020204" pitchFamily="34" charset="0"/>
              <a:buChar char="•"/>
              <a:defRPr sz="240" kern="1200">
                <a:solidFill>
                  <a:schemeClr val="tx1"/>
                </a:solidFill>
                <a:latin typeface="+mn-lt"/>
                <a:ea typeface="+mn-ea"/>
                <a:cs typeface="+mn-cs"/>
              </a:defRPr>
            </a:lvl2pPr>
            <a:lvl3pPr marL="114300" indent="-22860" algn="l" defTabSz="91440" rtl="0" eaLnBrk="1" latinLnBrk="0" hangingPunct="1">
              <a:lnSpc>
                <a:spcPct val="90000"/>
              </a:lnSpc>
              <a:spcBef>
                <a:spcPts val="50"/>
              </a:spcBef>
              <a:buFont typeface="Arial" panose="020B0604020202020204" pitchFamily="34" charset="0"/>
              <a:buChar char="•"/>
              <a:defRPr sz="200" kern="1200">
                <a:solidFill>
                  <a:schemeClr val="tx1"/>
                </a:solidFill>
                <a:latin typeface="+mn-lt"/>
                <a:ea typeface="+mn-ea"/>
                <a:cs typeface="+mn-cs"/>
              </a:defRPr>
            </a:lvl3pPr>
            <a:lvl4pPr marL="16002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4pPr>
            <a:lvl5pPr marL="20574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5pPr>
            <a:lvl6pPr marL="25146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6pPr>
            <a:lvl7pPr marL="29718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7pPr>
            <a:lvl8pPr marL="34290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8pPr>
            <a:lvl9pPr marL="38862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9pPr>
          </a:lstStyle>
          <a:p>
            <a:pPr marL="0" indent="0" algn="ctr">
              <a:lnSpc>
                <a:spcPct val="100000"/>
              </a:lnSpc>
              <a:buClr>
                <a:schemeClr val="tx1"/>
              </a:buClr>
              <a:buNone/>
            </a:pPr>
            <a:r>
              <a:rPr lang="en-US" sz="1800">
                <a:latin typeface="Ericsson Technical Icons" panose="00000500000000000000" pitchFamily="2" charset="0"/>
              </a:rPr>
              <a:t>S</a:t>
            </a:r>
          </a:p>
          <a:p>
            <a:pPr marL="0" indent="0" algn="ctr">
              <a:lnSpc>
                <a:spcPct val="100000"/>
              </a:lnSpc>
              <a:buClr>
                <a:schemeClr val="tx1"/>
              </a:buClr>
              <a:buNone/>
            </a:pPr>
            <a:r>
              <a:rPr lang="en-US" sz="1200">
                <a:latin typeface="Ericsson Hilda" pitchFamily="2" charset="0"/>
              </a:rPr>
              <a:t>AF</a:t>
            </a:r>
            <a:endParaRPr lang="en-US" sz="800">
              <a:latin typeface="Ericsson Hilda" pitchFamily="2" charset="0"/>
            </a:endParaRPr>
          </a:p>
        </p:txBody>
      </p:sp>
      <p:sp>
        <p:nvSpPr>
          <p:cNvPr id="6" name="Subtitle 7">
            <a:extLst>
              <a:ext uri="{FF2B5EF4-FFF2-40B4-BE49-F238E27FC236}">
                <a16:creationId xmlns:a16="http://schemas.microsoft.com/office/drawing/2014/main" id="{431D2D2C-D077-FAD1-324C-ADF44AFB3F45}"/>
              </a:ext>
            </a:extLst>
          </p:cNvPr>
          <p:cNvSpPr txBox="1">
            <a:spLocks noChangeAspect="1"/>
          </p:cNvSpPr>
          <p:nvPr/>
        </p:nvSpPr>
        <p:spPr>
          <a:xfrm>
            <a:off x="9440046" y="2855423"/>
            <a:ext cx="450000" cy="632375"/>
          </a:xfrm>
          <a:prstGeom prst="rect">
            <a:avLst/>
          </a:prstGeom>
          <a:solidFill>
            <a:schemeClr val="bg1"/>
          </a:solidFill>
          <a:ln w="19050">
            <a:solidFill>
              <a:schemeClr val="tx1"/>
            </a:solidFill>
            <a:prstDash val="sysDot"/>
          </a:ln>
        </p:spPr>
        <p:txBody>
          <a:bodyPr lIns="0" tIns="18000" rIns="0" bIns="0"/>
          <a:lstStyle>
            <a:lvl1pPr marL="22860" indent="-22860" algn="l" defTabSz="91440" rtl="0" eaLnBrk="1" latinLnBrk="0" hangingPunct="1">
              <a:lnSpc>
                <a:spcPct val="90000"/>
              </a:lnSpc>
              <a:spcBef>
                <a:spcPts val="100"/>
              </a:spcBef>
              <a:buFont typeface="Arial" panose="020B0604020202020204" pitchFamily="34" charset="0"/>
              <a:buChar char="•"/>
              <a:defRPr sz="280" kern="1200">
                <a:solidFill>
                  <a:schemeClr val="tx1"/>
                </a:solidFill>
                <a:latin typeface="+mn-lt"/>
                <a:ea typeface="+mn-ea"/>
                <a:cs typeface="+mn-cs"/>
              </a:defRPr>
            </a:lvl1pPr>
            <a:lvl2pPr marL="68580" indent="-22860" algn="l" defTabSz="91440" rtl="0" eaLnBrk="1" latinLnBrk="0" hangingPunct="1">
              <a:lnSpc>
                <a:spcPct val="90000"/>
              </a:lnSpc>
              <a:spcBef>
                <a:spcPts val="50"/>
              </a:spcBef>
              <a:buFont typeface="Arial" panose="020B0604020202020204" pitchFamily="34" charset="0"/>
              <a:buChar char="•"/>
              <a:defRPr sz="240" kern="1200">
                <a:solidFill>
                  <a:schemeClr val="tx1"/>
                </a:solidFill>
                <a:latin typeface="+mn-lt"/>
                <a:ea typeface="+mn-ea"/>
                <a:cs typeface="+mn-cs"/>
              </a:defRPr>
            </a:lvl2pPr>
            <a:lvl3pPr marL="114300" indent="-22860" algn="l" defTabSz="91440" rtl="0" eaLnBrk="1" latinLnBrk="0" hangingPunct="1">
              <a:lnSpc>
                <a:spcPct val="90000"/>
              </a:lnSpc>
              <a:spcBef>
                <a:spcPts val="50"/>
              </a:spcBef>
              <a:buFont typeface="Arial" panose="020B0604020202020204" pitchFamily="34" charset="0"/>
              <a:buChar char="•"/>
              <a:defRPr sz="200" kern="1200">
                <a:solidFill>
                  <a:schemeClr val="tx1"/>
                </a:solidFill>
                <a:latin typeface="+mn-lt"/>
                <a:ea typeface="+mn-ea"/>
                <a:cs typeface="+mn-cs"/>
              </a:defRPr>
            </a:lvl3pPr>
            <a:lvl4pPr marL="16002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4pPr>
            <a:lvl5pPr marL="20574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5pPr>
            <a:lvl6pPr marL="25146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6pPr>
            <a:lvl7pPr marL="29718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7pPr>
            <a:lvl8pPr marL="34290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8pPr>
            <a:lvl9pPr marL="38862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9pPr>
          </a:lstStyle>
          <a:p>
            <a:pPr marL="0" indent="0" algn="ctr">
              <a:lnSpc>
                <a:spcPct val="100000"/>
              </a:lnSpc>
              <a:buClr>
                <a:schemeClr val="tx1"/>
              </a:buClr>
              <a:buNone/>
            </a:pPr>
            <a:r>
              <a:rPr lang="en-US" sz="1800">
                <a:latin typeface="Ericsson Technical Icons" panose="00000500000000000000" pitchFamily="2" charset="0"/>
              </a:rPr>
              <a:t>S</a:t>
            </a:r>
          </a:p>
          <a:p>
            <a:pPr marL="0" indent="0" algn="ctr">
              <a:lnSpc>
                <a:spcPct val="100000"/>
              </a:lnSpc>
              <a:buClr>
                <a:schemeClr val="tx1"/>
              </a:buClr>
              <a:buNone/>
            </a:pPr>
            <a:r>
              <a:rPr lang="en-US" sz="1200">
                <a:latin typeface="Ericsson Hilda" pitchFamily="2" charset="0"/>
              </a:rPr>
              <a:t>AF</a:t>
            </a:r>
            <a:endParaRPr lang="en-US" sz="800">
              <a:latin typeface="Ericsson Hilda" pitchFamily="2" charset="0"/>
            </a:endParaRPr>
          </a:p>
        </p:txBody>
      </p:sp>
      <p:sp>
        <p:nvSpPr>
          <p:cNvPr id="7" name="Subtitle 7">
            <a:extLst>
              <a:ext uri="{FF2B5EF4-FFF2-40B4-BE49-F238E27FC236}">
                <a16:creationId xmlns:a16="http://schemas.microsoft.com/office/drawing/2014/main" id="{2B80A20C-0C67-067D-9181-DB593F5F1D9B}"/>
              </a:ext>
            </a:extLst>
          </p:cNvPr>
          <p:cNvSpPr txBox="1">
            <a:spLocks noChangeAspect="1"/>
          </p:cNvSpPr>
          <p:nvPr/>
        </p:nvSpPr>
        <p:spPr>
          <a:xfrm>
            <a:off x="9079322" y="3175166"/>
            <a:ext cx="450000" cy="632375"/>
          </a:xfrm>
          <a:prstGeom prst="rect">
            <a:avLst/>
          </a:prstGeom>
          <a:solidFill>
            <a:schemeClr val="bg1"/>
          </a:solidFill>
          <a:ln w="19050">
            <a:solidFill>
              <a:schemeClr val="tx1"/>
            </a:solidFill>
            <a:prstDash val="sysDot"/>
          </a:ln>
        </p:spPr>
        <p:txBody>
          <a:bodyPr lIns="0" tIns="18000" rIns="0" bIns="0"/>
          <a:lstStyle>
            <a:lvl1pPr marL="22860" indent="-22860" algn="l" defTabSz="91440" rtl="0" eaLnBrk="1" latinLnBrk="0" hangingPunct="1">
              <a:lnSpc>
                <a:spcPct val="90000"/>
              </a:lnSpc>
              <a:spcBef>
                <a:spcPts val="100"/>
              </a:spcBef>
              <a:buFont typeface="Arial" panose="020B0604020202020204" pitchFamily="34" charset="0"/>
              <a:buChar char="•"/>
              <a:defRPr sz="280" kern="1200">
                <a:solidFill>
                  <a:schemeClr val="tx1"/>
                </a:solidFill>
                <a:latin typeface="+mn-lt"/>
                <a:ea typeface="+mn-ea"/>
                <a:cs typeface="+mn-cs"/>
              </a:defRPr>
            </a:lvl1pPr>
            <a:lvl2pPr marL="68580" indent="-22860" algn="l" defTabSz="91440" rtl="0" eaLnBrk="1" latinLnBrk="0" hangingPunct="1">
              <a:lnSpc>
                <a:spcPct val="90000"/>
              </a:lnSpc>
              <a:spcBef>
                <a:spcPts val="50"/>
              </a:spcBef>
              <a:buFont typeface="Arial" panose="020B0604020202020204" pitchFamily="34" charset="0"/>
              <a:buChar char="•"/>
              <a:defRPr sz="240" kern="1200">
                <a:solidFill>
                  <a:schemeClr val="tx1"/>
                </a:solidFill>
                <a:latin typeface="+mn-lt"/>
                <a:ea typeface="+mn-ea"/>
                <a:cs typeface="+mn-cs"/>
              </a:defRPr>
            </a:lvl2pPr>
            <a:lvl3pPr marL="114300" indent="-22860" algn="l" defTabSz="91440" rtl="0" eaLnBrk="1" latinLnBrk="0" hangingPunct="1">
              <a:lnSpc>
                <a:spcPct val="90000"/>
              </a:lnSpc>
              <a:spcBef>
                <a:spcPts val="50"/>
              </a:spcBef>
              <a:buFont typeface="Arial" panose="020B0604020202020204" pitchFamily="34" charset="0"/>
              <a:buChar char="•"/>
              <a:defRPr sz="200" kern="1200">
                <a:solidFill>
                  <a:schemeClr val="tx1"/>
                </a:solidFill>
                <a:latin typeface="+mn-lt"/>
                <a:ea typeface="+mn-ea"/>
                <a:cs typeface="+mn-cs"/>
              </a:defRPr>
            </a:lvl3pPr>
            <a:lvl4pPr marL="16002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4pPr>
            <a:lvl5pPr marL="20574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5pPr>
            <a:lvl6pPr marL="25146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6pPr>
            <a:lvl7pPr marL="29718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7pPr>
            <a:lvl8pPr marL="34290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8pPr>
            <a:lvl9pPr marL="388620" indent="-22860" algn="l" defTabSz="91440" rtl="0" eaLnBrk="1" latinLnBrk="0" hangingPunct="1">
              <a:lnSpc>
                <a:spcPct val="90000"/>
              </a:lnSpc>
              <a:spcBef>
                <a:spcPts val="50"/>
              </a:spcBef>
              <a:buFont typeface="Arial" panose="020B0604020202020204" pitchFamily="34" charset="0"/>
              <a:buChar char="•"/>
              <a:defRPr sz="180" kern="1200">
                <a:solidFill>
                  <a:schemeClr val="tx1"/>
                </a:solidFill>
                <a:latin typeface="+mn-lt"/>
                <a:ea typeface="+mn-ea"/>
                <a:cs typeface="+mn-cs"/>
              </a:defRPr>
            </a:lvl9pPr>
          </a:lstStyle>
          <a:p>
            <a:pPr marL="0" indent="0" algn="ctr">
              <a:lnSpc>
                <a:spcPct val="100000"/>
              </a:lnSpc>
              <a:buClr>
                <a:schemeClr val="tx1"/>
              </a:buClr>
              <a:buNone/>
            </a:pPr>
            <a:r>
              <a:rPr lang="en-US" sz="1800">
                <a:latin typeface="Ericsson Technical Icons" panose="00000500000000000000" pitchFamily="2" charset="0"/>
              </a:rPr>
              <a:t>S</a:t>
            </a:r>
          </a:p>
          <a:p>
            <a:pPr marL="0" indent="0" algn="ctr">
              <a:lnSpc>
                <a:spcPct val="100000"/>
              </a:lnSpc>
              <a:buClr>
                <a:schemeClr val="tx1"/>
              </a:buClr>
              <a:buNone/>
            </a:pPr>
            <a:r>
              <a:rPr lang="en-US" sz="1200">
                <a:latin typeface="Ericsson Hilda" pitchFamily="2" charset="0"/>
              </a:rPr>
              <a:t>AF</a:t>
            </a:r>
            <a:endParaRPr lang="en-US" sz="800">
              <a:latin typeface="Ericsson Hilda" pitchFamily="2" charset="0"/>
            </a:endParaRPr>
          </a:p>
        </p:txBody>
      </p:sp>
      <p:sp>
        <p:nvSpPr>
          <p:cNvPr id="8" name="TextBox 7">
            <a:extLst>
              <a:ext uri="{FF2B5EF4-FFF2-40B4-BE49-F238E27FC236}">
                <a16:creationId xmlns:a16="http://schemas.microsoft.com/office/drawing/2014/main" id="{FEDA24C3-C6E5-E26E-3948-8311EDAA4572}"/>
              </a:ext>
            </a:extLst>
          </p:cNvPr>
          <p:cNvSpPr txBox="1">
            <a:spLocks noChangeAspect="1"/>
          </p:cNvSpPr>
          <p:nvPr/>
        </p:nvSpPr>
        <p:spPr bwMode="auto">
          <a:xfrm>
            <a:off x="9213904" y="4960359"/>
            <a:ext cx="450000" cy="643861"/>
          </a:xfrm>
          <a:prstGeom prst="rect">
            <a:avLst/>
          </a:prstGeom>
          <a:solidFill>
            <a:schemeClr val="bg1"/>
          </a:solidFill>
          <a:ln w="19050">
            <a:solidFill>
              <a:schemeClr val="accent2"/>
            </a:solidFill>
            <a:prstDash val="sysDot"/>
            <a:miter lim="800000"/>
            <a:headEnd/>
            <a:tailEnd/>
          </a:ln>
        </p:spPr>
        <p:txBody>
          <a:bodyPr vert="horz" wrap="square" lIns="0" tIns="18000" rIns="0" bIns="0" numCol="1" rtlCol="0" anchor="t" anchorCtr="0" compatLnSpc="1">
            <a:prstTxWarp prst="textNoShape">
              <a:avLst/>
            </a:prstTxWarp>
            <a:noAutofit/>
          </a:bodyPr>
          <a:lstStyle/>
          <a:p>
            <a:pPr marL="0" indent="0" algn="ctr">
              <a:buClr>
                <a:srgbClr val="181818"/>
              </a:buClr>
              <a:buNone/>
            </a:pPr>
            <a:r>
              <a:rPr lang="en-US" sz="1600">
                <a:solidFill>
                  <a:schemeClr val="accent2"/>
                </a:solidFill>
                <a:latin typeface="Ericsson Technical Icons" panose="00000500000000000000" pitchFamily="2" charset="0"/>
              </a:rPr>
              <a:t>S</a:t>
            </a:r>
          </a:p>
          <a:p>
            <a:pPr marL="0" indent="0" algn="ctr" fontAlgn="auto">
              <a:spcBef>
                <a:spcPts val="0"/>
              </a:spcBef>
              <a:spcAft>
                <a:spcPts val="0"/>
              </a:spcAft>
              <a:buClr>
                <a:srgbClr val="181818"/>
              </a:buClr>
              <a:buNone/>
              <a:defRPr/>
            </a:pPr>
            <a:r>
              <a:rPr kumimoji="0" lang="en-US" sz="1100" b="0" i="0" u="none" strike="noStrike" kern="1200" cap="none" spc="0" normalizeH="0" baseline="0" noProof="0">
                <a:ln>
                  <a:noFill/>
                </a:ln>
                <a:solidFill>
                  <a:schemeClr val="accent2"/>
                </a:solidFill>
                <a:effectLst/>
                <a:uLnTx/>
                <a:uFillTx/>
                <a:latin typeface="Ericsson Hilda"/>
                <a:ea typeface="+mn-ea"/>
                <a:cs typeface="+mn-cs"/>
              </a:rPr>
              <a:t>IMS  NF</a:t>
            </a:r>
          </a:p>
        </p:txBody>
      </p:sp>
      <p:sp>
        <p:nvSpPr>
          <p:cNvPr id="9" name="TextBox 8">
            <a:extLst>
              <a:ext uri="{FF2B5EF4-FFF2-40B4-BE49-F238E27FC236}">
                <a16:creationId xmlns:a16="http://schemas.microsoft.com/office/drawing/2014/main" id="{6582D5D2-3895-56C4-8EC2-898725C976FD}"/>
              </a:ext>
            </a:extLst>
          </p:cNvPr>
          <p:cNvSpPr txBox="1">
            <a:spLocks noChangeAspect="1"/>
          </p:cNvSpPr>
          <p:nvPr/>
        </p:nvSpPr>
        <p:spPr bwMode="auto">
          <a:xfrm>
            <a:off x="8306270" y="4960359"/>
            <a:ext cx="450000" cy="643861"/>
          </a:xfrm>
          <a:prstGeom prst="rect">
            <a:avLst/>
          </a:prstGeom>
          <a:solidFill>
            <a:schemeClr val="bg1"/>
          </a:solidFill>
          <a:ln w="19050">
            <a:solidFill>
              <a:schemeClr val="accent2"/>
            </a:solidFill>
            <a:prstDash val="sysDot"/>
            <a:miter lim="800000"/>
            <a:headEnd/>
            <a:tailEnd/>
          </a:ln>
        </p:spPr>
        <p:txBody>
          <a:bodyPr vert="horz" wrap="square" lIns="0" tIns="18000" rIns="0" bIns="0" numCol="1" rtlCol="0" anchor="t" anchorCtr="0" compatLnSpc="1">
            <a:prstTxWarp prst="textNoShape">
              <a:avLst/>
            </a:prstTxWarp>
            <a:noAutofit/>
          </a:bodyPr>
          <a:lstStyle/>
          <a:p>
            <a:pPr marL="0" indent="0" algn="ctr">
              <a:buClr>
                <a:srgbClr val="181818"/>
              </a:buClr>
              <a:buNone/>
            </a:pPr>
            <a:r>
              <a:rPr lang="en-US" sz="1600">
                <a:solidFill>
                  <a:schemeClr val="accent2"/>
                </a:solidFill>
                <a:latin typeface="Ericsson Technical Icons" panose="00000500000000000000" pitchFamily="2" charset="0"/>
              </a:rPr>
              <a:t>S</a:t>
            </a:r>
          </a:p>
          <a:p>
            <a:pPr marL="0" indent="0" algn="ctr" fontAlgn="auto">
              <a:spcBef>
                <a:spcPts val="0"/>
              </a:spcBef>
              <a:spcAft>
                <a:spcPts val="0"/>
              </a:spcAft>
              <a:buClr>
                <a:srgbClr val="181818"/>
              </a:buClr>
              <a:buNone/>
              <a:defRPr/>
            </a:pPr>
            <a:r>
              <a:rPr kumimoji="0" lang="en-US" sz="1100" b="0" i="0" u="none" strike="noStrike" kern="1200" cap="none" spc="0" normalizeH="0" baseline="0" noProof="0">
                <a:ln>
                  <a:noFill/>
                </a:ln>
                <a:solidFill>
                  <a:schemeClr val="accent2"/>
                </a:solidFill>
                <a:effectLst/>
                <a:uLnTx/>
                <a:uFillTx/>
                <a:latin typeface="Ericsson Hilda"/>
                <a:ea typeface="+mn-ea"/>
                <a:cs typeface="+mn-cs"/>
              </a:rPr>
              <a:t>IMS  NF</a:t>
            </a:r>
          </a:p>
        </p:txBody>
      </p:sp>
      <p:sp>
        <p:nvSpPr>
          <p:cNvPr id="10" name="TextBox 9">
            <a:extLst>
              <a:ext uri="{FF2B5EF4-FFF2-40B4-BE49-F238E27FC236}">
                <a16:creationId xmlns:a16="http://schemas.microsoft.com/office/drawing/2014/main" id="{3C273C47-7B63-CBCF-1CA2-55A0D9C1882C}"/>
              </a:ext>
            </a:extLst>
          </p:cNvPr>
          <p:cNvSpPr txBox="1">
            <a:spLocks noChangeAspect="1"/>
          </p:cNvSpPr>
          <p:nvPr/>
        </p:nvSpPr>
        <p:spPr bwMode="auto">
          <a:xfrm>
            <a:off x="10153246" y="4960359"/>
            <a:ext cx="450000" cy="643861"/>
          </a:xfrm>
          <a:prstGeom prst="rect">
            <a:avLst/>
          </a:prstGeom>
          <a:solidFill>
            <a:schemeClr val="bg1"/>
          </a:solidFill>
          <a:ln w="19050">
            <a:solidFill>
              <a:schemeClr val="accent2"/>
            </a:solidFill>
            <a:prstDash val="sysDot"/>
            <a:miter lim="800000"/>
            <a:headEnd/>
            <a:tailEnd/>
          </a:ln>
        </p:spPr>
        <p:txBody>
          <a:bodyPr vert="horz" wrap="square" lIns="0" tIns="18000" rIns="0" bIns="0" numCol="1" rtlCol="0" anchor="t" anchorCtr="0" compatLnSpc="1">
            <a:prstTxWarp prst="textNoShape">
              <a:avLst/>
            </a:prstTxWarp>
            <a:noAutofit/>
          </a:bodyPr>
          <a:lstStyle/>
          <a:p>
            <a:pPr marL="0" indent="0" algn="ctr">
              <a:buClr>
                <a:srgbClr val="181818"/>
              </a:buClr>
              <a:buNone/>
            </a:pPr>
            <a:r>
              <a:rPr lang="en-US" sz="1600">
                <a:solidFill>
                  <a:schemeClr val="accent2"/>
                </a:solidFill>
                <a:latin typeface="Ericsson Technical Icons" panose="00000500000000000000" pitchFamily="2" charset="0"/>
              </a:rPr>
              <a:t>S</a:t>
            </a:r>
          </a:p>
          <a:p>
            <a:pPr marL="0" indent="0" algn="ctr" fontAlgn="auto">
              <a:spcBef>
                <a:spcPts val="0"/>
              </a:spcBef>
              <a:spcAft>
                <a:spcPts val="0"/>
              </a:spcAft>
              <a:buClr>
                <a:srgbClr val="181818"/>
              </a:buClr>
              <a:buNone/>
              <a:defRPr/>
            </a:pPr>
            <a:r>
              <a:rPr kumimoji="0" lang="en-US" sz="1100" b="0" i="0" u="none" strike="noStrike" kern="1200" cap="none" spc="0" normalizeH="0" baseline="0" noProof="0">
                <a:ln>
                  <a:noFill/>
                </a:ln>
                <a:solidFill>
                  <a:schemeClr val="accent2"/>
                </a:solidFill>
                <a:effectLst/>
                <a:uLnTx/>
                <a:uFillTx/>
                <a:latin typeface="Ericsson Hilda"/>
                <a:ea typeface="+mn-ea"/>
                <a:cs typeface="+mn-cs"/>
              </a:rPr>
              <a:t>IMS  NF</a:t>
            </a:r>
          </a:p>
        </p:txBody>
      </p:sp>
      <p:cxnSp>
        <p:nvCxnSpPr>
          <p:cNvPr id="11" name="Straight Arrow Connector 10">
            <a:extLst>
              <a:ext uri="{FF2B5EF4-FFF2-40B4-BE49-F238E27FC236}">
                <a16:creationId xmlns:a16="http://schemas.microsoft.com/office/drawing/2014/main" id="{4AA4A136-06FF-07F1-9BFD-98491F6848F9}"/>
              </a:ext>
            </a:extLst>
          </p:cNvPr>
          <p:cNvCxnSpPr>
            <a:cxnSpLocks/>
          </p:cNvCxnSpPr>
          <p:nvPr/>
        </p:nvCxnSpPr>
        <p:spPr bwMode="auto">
          <a:xfrm flipV="1">
            <a:off x="11160181" y="4079226"/>
            <a:ext cx="0" cy="1489760"/>
          </a:xfrm>
          <a:prstGeom prst="straightConnector1">
            <a:avLst/>
          </a:prstGeom>
          <a:solidFill>
            <a:schemeClr val="accent1"/>
          </a:solidFill>
          <a:ln w="12700" cap="flat" cmpd="sng" algn="ctr">
            <a:solidFill>
              <a:schemeClr val="tx1"/>
            </a:solidFill>
            <a:prstDash val="solid"/>
            <a:round/>
            <a:headEnd type="triangle" w="med" len="med"/>
            <a:tailEnd type="triangle"/>
          </a:ln>
          <a:effectLst/>
        </p:spPr>
      </p:cxnSp>
      <p:sp>
        <p:nvSpPr>
          <p:cNvPr id="12" name="TextBox 11">
            <a:extLst>
              <a:ext uri="{FF2B5EF4-FFF2-40B4-BE49-F238E27FC236}">
                <a16:creationId xmlns:a16="http://schemas.microsoft.com/office/drawing/2014/main" id="{6524C5FC-7909-A251-F99B-668C79F6159B}"/>
              </a:ext>
            </a:extLst>
          </p:cNvPr>
          <p:cNvSpPr txBox="1"/>
          <p:nvPr/>
        </p:nvSpPr>
        <p:spPr bwMode="auto">
          <a:xfrm rot="16200000">
            <a:off x="10978477" y="4771514"/>
            <a:ext cx="817704" cy="377690"/>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1600"/>
              <a:t>Trust domain</a:t>
            </a:r>
          </a:p>
        </p:txBody>
      </p:sp>
      <p:cxnSp>
        <p:nvCxnSpPr>
          <p:cNvPr id="13" name="Straight Connector 12">
            <a:extLst>
              <a:ext uri="{FF2B5EF4-FFF2-40B4-BE49-F238E27FC236}">
                <a16:creationId xmlns:a16="http://schemas.microsoft.com/office/drawing/2014/main" id="{7C2B4574-0765-AAAE-03D6-69703F509552}"/>
              </a:ext>
            </a:extLst>
          </p:cNvPr>
          <p:cNvCxnSpPr>
            <a:cxnSpLocks/>
            <a:stCxn id="7" idx="2"/>
          </p:cNvCxnSpPr>
          <p:nvPr/>
        </p:nvCxnSpPr>
        <p:spPr bwMode="auto">
          <a:xfrm>
            <a:off x="9304322" y="3807541"/>
            <a:ext cx="0" cy="271685"/>
          </a:xfrm>
          <a:prstGeom prst="line">
            <a:avLst/>
          </a:prstGeom>
          <a:solidFill>
            <a:schemeClr val="accent1"/>
          </a:solidFill>
          <a:ln w="12700" cap="flat" cmpd="sng" algn="ctr">
            <a:solidFill>
              <a:schemeClr val="tx1"/>
            </a:solidFill>
            <a:prstDash val="dash"/>
            <a:round/>
            <a:headEnd type="none" w="med" len="med"/>
            <a:tailEnd type="none"/>
          </a:ln>
          <a:effectLst/>
        </p:spPr>
      </p:cxnSp>
      <p:cxnSp>
        <p:nvCxnSpPr>
          <p:cNvPr id="14" name="Straight Connector 13">
            <a:extLst>
              <a:ext uri="{FF2B5EF4-FFF2-40B4-BE49-F238E27FC236}">
                <a16:creationId xmlns:a16="http://schemas.microsoft.com/office/drawing/2014/main" id="{4125D64A-8860-7D53-DD7D-195729EF2FBE}"/>
              </a:ext>
            </a:extLst>
          </p:cNvPr>
          <p:cNvCxnSpPr>
            <a:cxnSpLocks/>
          </p:cNvCxnSpPr>
          <p:nvPr/>
        </p:nvCxnSpPr>
        <p:spPr bwMode="auto">
          <a:xfrm>
            <a:off x="9698713" y="3487798"/>
            <a:ext cx="3736" cy="591429"/>
          </a:xfrm>
          <a:prstGeom prst="line">
            <a:avLst/>
          </a:prstGeom>
          <a:solidFill>
            <a:schemeClr val="accent1"/>
          </a:solidFill>
          <a:ln w="12700" cap="flat" cmpd="sng" algn="ctr">
            <a:solidFill>
              <a:schemeClr val="tx1"/>
            </a:solidFill>
            <a:prstDash val="dash"/>
            <a:round/>
            <a:headEnd type="none" w="med" len="med"/>
            <a:tailEnd type="none"/>
          </a:ln>
          <a:effectLst/>
        </p:spPr>
      </p:cxnSp>
      <p:cxnSp>
        <p:nvCxnSpPr>
          <p:cNvPr id="15" name="Straight Connector 14">
            <a:extLst>
              <a:ext uri="{FF2B5EF4-FFF2-40B4-BE49-F238E27FC236}">
                <a16:creationId xmlns:a16="http://schemas.microsoft.com/office/drawing/2014/main" id="{48A61E81-12D1-CFD7-6839-A7E949DE7428}"/>
              </a:ext>
            </a:extLst>
          </p:cNvPr>
          <p:cNvCxnSpPr>
            <a:cxnSpLocks/>
          </p:cNvCxnSpPr>
          <p:nvPr/>
        </p:nvCxnSpPr>
        <p:spPr bwMode="auto">
          <a:xfrm>
            <a:off x="10038640" y="3313865"/>
            <a:ext cx="0" cy="765362"/>
          </a:xfrm>
          <a:prstGeom prst="line">
            <a:avLst/>
          </a:prstGeom>
          <a:solidFill>
            <a:schemeClr val="accent1"/>
          </a:solidFill>
          <a:ln w="12700" cap="flat" cmpd="sng" algn="ctr">
            <a:solidFill>
              <a:schemeClr val="tx1"/>
            </a:solidFill>
            <a:prstDash val="dash"/>
            <a:round/>
            <a:headEnd type="none" w="med" len="med"/>
            <a:tailEnd type="none"/>
          </a:ln>
          <a:effectLst/>
        </p:spPr>
      </p:cxnSp>
      <p:cxnSp>
        <p:nvCxnSpPr>
          <p:cNvPr id="16" name="Straight Connector 15">
            <a:extLst>
              <a:ext uri="{FF2B5EF4-FFF2-40B4-BE49-F238E27FC236}">
                <a16:creationId xmlns:a16="http://schemas.microsoft.com/office/drawing/2014/main" id="{C0982AAE-D5FC-DBD3-5BD6-38EF4521E718}"/>
              </a:ext>
            </a:extLst>
          </p:cNvPr>
          <p:cNvCxnSpPr>
            <a:cxnSpLocks/>
            <a:stCxn id="3" idx="2"/>
            <a:endCxn id="9" idx="0"/>
          </p:cNvCxnSpPr>
          <p:nvPr/>
        </p:nvCxnSpPr>
        <p:spPr bwMode="auto">
          <a:xfrm flipH="1">
            <a:off x="8531270" y="4547993"/>
            <a:ext cx="893745" cy="412365"/>
          </a:xfrm>
          <a:prstGeom prst="line">
            <a:avLst/>
          </a:prstGeom>
          <a:solidFill>
            <a:schemeClr val="accent1"/>
          </a:solidFill>
          <a:ln w="12700" cap="flat" cmpd="sng" algn="ctr">
            <a:solidFill>
              <a:schemeClr val="tx1"/>
            </a:solidFill>
            <a:prstDash val="dash"/>
            <a:round/>
            <a:headEnd type="none" w="med" len="med"/>
            <a:tailEnd type="none"/>
          </a:ln>
          <a:effectLst/>
        </p:spPr>
      </p:cxnSp>
      <p:cxnSp>
        <p:nvCxnSpPr>
          <p:cNvPr id="17" name="Straight Connector 16">
            <a:extLst>
              <a:ext uri="{FF2B5EF4-FFF2-40B4-BE49-F238E27FC236}">
                <a16:creationId xmlns:a16="http://schemas.microsoft.com/office/drawing/2014/main" id="{7D7B49D6-7D3E-5F56-6EE3-3A6BAD3A53A0}"/>
              </a:ext>
            </a:extLst>
          </p:cNvPr>
          <p:cNvCxnSpPr>
            <a:cxnSpLocks/>
            <a:stCxn id="3" idx="2"/>
            <a:endCxn id="8" idx="0"/>
          </p:cNvCxnSpPr>
          <p:nvPr/>
        </p:nvCxnSpPr>
        <p:spPr bwMode="auto">
          <a:xfrm>
            <a:off x="9425015" y="4547993"/>
            <a:ext cx="13889" cy="412365"/>
          </a:xfrm>
          <a:prstGeom prst="line">
            <a:avLst/>
          </a:prstGeom>
          <a:solidFill>
            <a:schemeClr val="accent1"/>
          </a:solidFill>
          <a:ln w="12700" cap="flat" cmpd="sng" algn="ctr">
            <a:solidFill>
              <a:schemeClr val="tx1"/>
            </a:solidFill>
            <a:prstDash val="dash"/>
            <a:round/>
            <a:headEnd type="none" w="med" len="med"/>
            <a:tailEnd type="none"/>
          </a:ln>
          <a:effectLst/>
        </p:spPr>
      </p:cxnSp>
      <p:cxnSp>
        <p:nvCxnSpPr>
          <p:cNvPr id="18" name="Straight Connector 17">
            <a:extLst>
              <a:ext uri="{FF2B5EF4-FFF2-40B4-BE49-F238E27FC236}">
                <a16:creationId xmlns:a16="http://schemas.microsoft.com/office/drawing/2014/main" id="{F38ECEA6-1AE4-FAC5-60EC-2DE5B9C2EA4B}"/>
              </a:ext>
            </a:extLst>
          </p:cNvPr>
          <p:cNvCxnSpPr>
            <a:cxnSpLocks/>
            <a:stCxn id="3" idx="2"/>
            <a:endCxn id="10" idx="0"/>
          </p:cNvCxnSpPr>
          <p:nvPr/>
        </p:nvCxnSpPr>
        <p:spPr bwMode="auto">
          <a:xfrm>
            <a:off x="9425015" y="4547993"/>
            <a:ext cx="953231" cy="412365"/>
          </a:xfrm>
          <a:prstGeom prst="line">
            <a:avLst/>
          </a:prstGeom>
          <a:solidFill>
            <a:schemeClr val="accent1"/>
          </a:solidFill>
          <a:ln w="12700" cap="flat" cmpd="sng" algn="ctr">
            <a:solidFill>
              <a:schemeClr val="tx1"/>
            </a:solidFill>
            <a:prstDash val="dash"/>
            <a:round/>
            <a:headEnd type="none" w="med" len="med"/>
            <a:tailEnd type="none"/>
          </a:ln>
          <a:effectLst/>
        </p:spPr>
      </p:cxnSp>
      <p:sp>
        <p:nvSpPr>
          <p:cNvPr id="19" name="TextBox 18">
            <a:extLst>
              <a:ext uri="{FF2B5EF4-FFF2-40B4-BE49-F238E27FC236}">
                <a16:creationId xmlns:a16="http://schemas.microsoft.com/office/drawing/2014/main" id="{F891EB18-3E4C-3D33-5BC1-BF22523FB981}"/>
              </a:ext>
            </a:extLst>
          </p:cNvPr>
          <p:cNvSpPr txBox="1">
            <a:spLocks noChangeAspect="1"/>
          </p:cNvSpPr>
          <p:nvPr/>
        </p:nvSpPr>
        <p:spPr bwMode="auto">
          <a:xfrm>
            <a:off x="10754480" y="3883462"/>
            <a:ext cx="262310" cy="341647"/>
          </a:xfrm>
          <a:prstGeom prst="rect">
            <a:avLst/>
          </a:prstGeom>
          <a:solidFill>
            <a:schemeClr val="bg1"/>
          </a:solidFill>
          <a:ln w="19050">
            <a:solidFill>
              <a:schemeClr val="accent2"/>
            </a:solidFill>
            <a:prstDash val="sysDot"/>
            <a:miter lim="800000"/>
            <a:headEnd/>
            <a:tailEnd/>
          </a:ln>
        </p:spPr>
        <p:txBody>
          <a:bodyPr vert="horz" wrap="square" lIns="0" tIns="18000" rIns="0" bIns="0" numCol="1" rtlCol="0" anchor="t" anchorCtr="0" compatLnSpc="1">
            <a:prstTxWarp prst="textNoShape">
              <a:avLst/>
            </a:prstTxWarp>
            <a:noAutofit/>
          </a:bodyPr>
          <a:lstStyle/>
          <a:p>
            <a:pPr marL="0" indent="0" algn="ctr">
              <a:buClr>
                <a:srgbClr val="181818"/>
              </a:buClr>
              <a:buNone/>
            </a:pPr>
            <a:r>
              <a:rPr lang="en-US" sz="1600">
                <a:solidFill>
                  <a:schemeClr val="accent2"/>
                </a:solidFill>
                <a:latin typeface="Ericsson Technical Icons" panose="00000500000000000000" pitchFamily="2" charset="0"/>
              </a:rPr>
              <a:t>S</a:t>
            </a:r>
          </a:p>
        </p:txBody>
      </p:sp>
      <p:sp>
        <p:nvSpPr>
          <p:cNvPr id="20" name="TextBox 19">
            <a:extLst>
              <a:ext uri="{FF2B5EF4-FFF2-40B4-BE49-F238E27FC236}">
                <a16:creationId xmlns:a16="http://schemas.microsoft.com/office/drawing/2014/main" id="{FFB10611-5497-88D0-F6B9-F96010A6F4AC}"/>
              </a:ext>
            </a:extLst>
          </p:cNvPr>
          <p:cNvSpPr txBox="1"/>
          <p:nvPr/>
        </p:nvSpPr>
        <p:spPr bwMode="auto">
          <a:xfrm>
            <a:off x="8972654" y="1834251"/>
            <a:ext cx="1912981" cy="25029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b="1"/>
              <a:t>Overview</a:t>
            </a:r>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pPr>
              <a:buFont typeface="Arial" panose="020B0604020202020204" pitchFamily="34" charset="0"/>
              <a:buChar char="•"/>
            </a:pPr>
            <a:r>
              <a:rPr lang="en-GB" sz="2000" dirty="0">
                <a:effectLst/>
                <a:ea typeface="Times New Roman" panose="02020603050405020304" pitchFamily="18" charset="0"/>
              </a:rPr>
              <a:t>Study standard defined mechanisms in IMS enabling an external (to the PLMN trust domain) API invoker to subscribe to specific events related to a specific IMS subscriber / group of IMS subscribers</a:t>
            </a:r>
            <a:r>
              <a:rPr lang="en-GB" sz="2000" dirty="0">
                <a:ea typeface="Times New Roman" panose="02020603050405020304" pitchFamily="18" charset="0"/>
              </a:rPr>
              <a:t>:</a:t>
            </a:r>
          </a:p>
          <a:p>
            <a:pPr lvl="1"/>
            <a:r>
              <a:rPr lang="en-GB" sz="2000" dirty="0">
                <a:ea typeface="Times New Roman" panose="02020603050405020304" pitchFamily="18" charset="0"/>
              </a:rPr>
              <a:t>d</a:t>
            </a:r>
            <a:r>
              <a:rPr lang="en-GB" sz="2000" dirty="0">
                <a:effectLst/>
                <a:ea typeface="Times New Roman" panose="02020603050405020304" pitchFamily="18" charset="0"/>
              </a:rPr>
              <a:t>efine event subscription mechanism,</a:t>
            </a:r>
          </a:p>
          <a:p>
            <a:pPr lvl="1"/>
            <a:r>
              <a:rPr lang="en-GB" sz="2000" dirty="0">
                <a:ea typeface="Times New Roman" panose="02020603050405020304" pitchFamily="18" charset="0"/>
              </a:rPr>
              <a:t>define specific events,</a:t>
            </a:r>
          </a:p>
          <a:p>
            <a:pPr lvl="1"/>
            <a:r>
              <a:rPr lang="en-GB" sz="2000" dirty="0">
                <a:ea typeface="Times New Roman" panose="02020603050405020304" pitchFamily="18" charset="0"/>
              </a:rPr>
              <a:t>d</a:t>
            </a:r>
            <a:r>
              <a:rPr lang="en-GB" sz="2000" dirty="0">
                <a:effectLst/>
                <a:ea typeface="Times New Roman" panose="02020603050405020304" pitchFamily="18" charset="0"/>
              </a:rPr>
              <a:t>efine locator functionality,</a:t>
            </a:r>
          </a:p>
          <a:p>
            <a:pPr lvl="1"/>
            <a:r>
              <a:rPr lang="en-GB" sz="2000" dirty="0">
                <a:solidFill>
                  <a:srgbClr val="000000"/>
                </a:solidFill>
                <a:ea typeface="Times New Roman" panose="02020603050405020304" pitchFamily="18" charset="0"/>
              </a:rPr>
              <a:t>d</a:t>
            </a:r>
            <a:r>
              <a:rPr lang="en-GB" sz="2000" i="0" dirty="0">
                <a:solidFill>
                  <a:srgbClr val="000000"/>
                </a:solidFill>
                <a:effectLst/>
                <a:ea typeface="Times New Roman" panose="02020603050405020304" pitchFamily="18" charset="0"/>
              </a:rPr>
              <a:t>efine synergies with the Network Exposure Framework defined in 5GS (e.g., NEF).</a:t>
            </a:r>
            <a:endParaRPr lang="en-GB" sz="2000" dirty="0">
              <a:effectLst/>
              <a:ea typeface="Times New Roman" panose="02020603050405020304" pitchFamily="18" charset="0"/>
            </a:endParaRPr>
          </a:p>
          <a:p>
            <a:pPr>
              <a:buFont typeface="Arial" panose="020B0604020202020204" pitchFamily="34" charset="0"/>
              <a:buChar char="•"/>
            </a:pPr>
            <a:endParaRPr lang="en-GB" sz="2000" dirty="0">
              <a:effectLst/>
              <a:ea typeface="Times New Roman" panose="02020603050405020304" pitchFamily="18" charset="0"/>
            </a:endParaRPr>
          </a:p>
          <a:p>
            <a:pPr>
              <a:buFont typeface="Arial" panose="020B0604020202020204" pitchFamily="34" charset="0"/>
              <a:buChar char="•"/>
            </a:pPr>
            <a:endParaRPr lang="en-GB" sz="2000" dirty="0">
              <a:ea typeface="Times New Roman" panose="02020603050405020304" pitchFamily="18" charset="0"/>
            </a:endParaRPr>
          </a:p>
          <a:p>
            <a:pPr>
              <a:buFont typeface="Arial" panose="020B0604020202020204" pitchFamily="34" charset="0"/>
              <a:buChar char="•"/>
            </a:pPr>
            <a:endParaRPr lang="en-GB" sz="2000" dirty="0">
              <a:effectLst/>
              <a:ea typeface="Times New Roman" panose="02020603050405020304" pitchFamily="18" charset="0"/>
            </a:endParaRPr>
          </a:p>
          <a:p>
            <a:pPr>
              <a:buFont typeface="Arial" panose="020B0604020202020204" pitchFamily="34" charset="0"/>
              <a:buChar char="•"/>
            </a:pPr>
            <a:endParaRPr lang="en-US" altLang="en-US" sz="2000" dirty="0"/>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altLang="en-US" dirty="0"/>
              <a:t>Study on 3</a:t>
            </a:r>
            <a:r>
              <a:rPr lang="en-US" altLang="en-US" baseline="30000" dirty="0"/>
              <a:t>rd</a:t>
            </a:r>
            <a:r>
              <a:rPr lang="en-US" altLang="en-US" dirty="0"/>
              <a:t> party ID</a:t>
            </a:r>
            <a:endParaRPr lang="en-GB" altLang="en-US" dirty="0"/>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706120" y="315277"/>
            <a:ext cx="10515600" cy="1325563"/>
          </a:xfrm>
        </p:spPr>
        <p:txBody>
          <a:bodyPr/>
          <a:lstStyle/>
          <a:p>
            <a:r>
              <a:rPr lang="en-GB" altLang="en-US" dirty="0"/>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buFont typeface="Arial" panose="020B0604020202020204" pitchFamily="34" charset="0"/>
              <a:buChar char="•"/>
            </a:pPr>
            <a:endParaRPr lang="en-US" sz="1800" dirty="0">
              <a:effectLst/>
              <a:ea typeface="Times New Roman" panose="02020603050405020304" pitchFamily="18" charset="0"/>
            </a:endParaRPr>
          </a:p>
          <a:p>
            <a:pPr>
              <a:buFont typeface="Arial" panose="020B0604020202020204" pitchFamily="34" charset="0"/>
              <a:buChar char="•"/>
            </a:pPr>
            <a:r>
              <a:rPr lang="en-US" sz="1800" dirty="0">
                <a:effectLst/>
                <a:ea typeface="Times New Roman" panose="02020603050405020304" pitchFamily="18" charset="0"/>
              </a:rPr>
              <a:t>There is currently no standard defined mechanisms in IMS to support an operator to enrich calls with 3rd party caller information (like a name card with attached iconography) in the caller network or a mechanism to verify that caller information before it’s presented to the callee.</a:t>
            </a:r>
          </a:p>
          <a:p>
            <a:pPr>
              <a:buFont typeface="Arial" panose="020B0604020202020204" pitchFamily="34" charset="0"/>
              <a:buChar char="•"/>
            </a:pPr>
            <a:endParaRPr lang="en-US" sz="1800" dirty="0">
              <a:effectLst/>
              <a:ea typeface="Times New Roman" panose="02020603050405020304" pitchFamily="18" charset="0"/>
            </a:endParaRPr>
          </a:p>
          <a:p>
            <a:pPr>
              <a:buFont typeface="Arial" panose="020B0604020202020204" pitchFamily="34" charset="0"/>
              <a:buChar char="•"/>
            </a:pPr>
            <a:r>
              <a:rPr lang="en-US" sz="1800" dirty="0">
                <a:effectLst/>
                <a:ea typeface="Times New Roman" panose="02020603050405020304" pitchFamily="18" charset="0"/>
              </a:rPr>
              <a:t>Use case: An enterprise whishes to present its logo to the callee for calls that is made from its communication system via an operator network.</a:t>
            </a:r>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645160" y="254317"/>
            <a:ext cx="10515600" cy="1325563"/>
          </a:xfrm>
        </p:spPr>
        <p:txBody>
          <a:bodyPr/>
          <a:lstStyle/>
          <a:p>
            <a:r>
              <a:rPr lang="en-GB" altLang="en-US" dirty="0"/>
              <a:t>Content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2166257"/>
            <a:ext cx="10744201" cy="4010706"/>
          </a:xfrm>
        </p:spPr>
        <p:txBody>
          <a:bodyPr/>
          <a:lstStyle/>
          <a:p>
            <a:pPr marL="0" indent="0" hangingPunct="0">
              <a:spcAft>
                <a:spcPts val="900"/>
              </a:spcAft>
              <a:buNone/>
            </a:pPr>
            <a:r>
              <a:rPr lang="en-GB" sz="1800" i="0" dirty="0">
                <a:solidFill>
                  <a:srgbClr val="000000"/>
                </a:solidFill>
                <a:effectLst/>
                <a:ea typeface="Times New Roman" panose="02020603050405020304" pitchFamily="18" charset="0"/>
              </a:rPr>
              <a:t>It is proposed to study the following items in 3GPP R19:</a:t>
            </a:r>
            <a:endParaRPr lang="en-SE" sz="1800" i="1" dirty="0">
              <a:solidFill>
                <a:srgbClr val="000000"/>
              </a:solidFill>
              <a:effectLst/>
              <a:ea typeface="Times New Roman" panose="02020603050405020304" pitchFamily="18" charset="0"/>
            </a:endParaRPr>
          </a:p>
          <a:p>
            <a:pPr marL="342900" indent="-342900">
              <a:spcAft>
                <a:spcPts val="900"/>
              </a:spcAft>
              <a:buFont typeface="Symbol" panose="05050102010706020507" pitchFamily="18" charset="2"/>
              <a:buChar char=""/>
            </a:pPr>
            <a:r>
              <a:rPr lang="en-US" sz="1800" dirty="0">
                <a:solidFill>
                  <a:srgbClr val="000000"/>
                </a:solidFill>
                <a:ea typeface="Times New Roman" panose="02020603050405020304" pitchFamily="18" charset="0"/>
              </a:rPr>
              <a:t>The objective is to get a solution to KI#1 “How the Originating IMS network signs the 3rd party IDs and terminating IMS network verifies the 3rd party IDs” as outlined in TR 33.890 into normative specifications. </a:t>
            </a:r>
          </a:p>
          <a:p>
            <a:pPr marL="342900" indent="-342900">
              <a:spcAft>
                <a:spcPts val="900"/>
              </a:spcAft>
              <a:buFont typeface="Symbol" panose="05050102010706020507" pitchFamily="18" charset="2"/>
              <a:buChar char=""/>
            </a:pPr>
            <a:r>
              <a:rPr lang="en-US" altLang="en-US" sz="1800" dirty="0">
                <a:solidFill>
                  <a:srgbClr val="000000"/>
                </a:solidFill>
              </a:rPr>
              <a:t>The study should define the architecture of the outlined solution as described in </a:t>
            </a:r>
            <a:r>
              <a:rPr lang="en-US" sz="1800" dirty="0">
                <a:solidFill>
                  <a:srgbClr val="000000"/>
                </a:solidFill>
                <a:ea typeface="Times New Roman" panose="02020603050405020304" pitchFamily="18" charset="0"/>
              </a:rPr>
              <a:t>TR 33.890 Solution 1.</a:t>
            </a:r>
            <a:endParaRPr lang="en-US" altLang="en-US" sz="1800" dirty="0"/>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US" dirty="0">
                <a:effectLst/>
                <a:latin typeface="+mn-lt"/>
                <a:ea typeface="SimSun" panose="02010600030101010101" pitchFamily="2" charset="-122"/>
              </a:rPr>
              <a:t>Minimize the number of Policy Associations </a:t>
            </a:r>
            <a:br>
              <a:rPr lang="en-US" dirty="0">
                <a:effectLst/>
                <a:latin typeface="+mn-lt"/>
                <a:ea typeface="SimSun" panose="02010600030101010101" pitchFamily="2" charset="-122"/>
              </a:rPr>
            </a:br>
            <a:endParaRPr lang="en-GB" altLang="en-US" dirty="0">
              <a:latin typeface="+mn-lt"/>
            </a:endParaRPr>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51" name="Content Placeholder 2">
            <a:extLst>
              <a:ext uri="{FF2B5EF4-FFF2-40B4-BE49-F238E27FC236}">
                <a16:creationId xmlns:a16="http://schemas.microsoft.com/office/drawing/2014/main" id="{CAD0F451-6BA5-3782-57F2-E40A1BD7C078}"/>
              </a:ext>
            </a:extLst>
          </p:cNvPr>
          <p:cNvSpPr>
            <a:spLocks noGrp="1"/>
          </p:cNvSpPr>
          <p:nvPr>
            <p:ph idx="1"/>
          </p:nvPr>
        </p:nvSpPr>
        <p:spPr>
          <a:xfrm>
            <a:off x="574430" y="1938704"/>
            <a:ext cx="10977081" cy="4167921"/>
          </a:xfrm>
        </p:spPr>
        <p:txBody>
          <a:bodyPr/>
          <a:lstStyle/>
          <a:p>
            <a:pPr marL="0" marR="0" hangingPunct="0">
              <a:spcBef>
                <a:spcPts val="0"/>
              </a:spcBef>
              <a:spcAft>
                <a:spcPts val="900"/>
              </a:spcAft>
            </a:pPr>
            <a:r>
              <a:rPr lang="en-GB" sz="1600" dirty="0">
                <a:effectLst/>
                <a:latin typeface="Times New Roman" panose="02020603050405020304" pitchFamily="18" charset="0"/>
                <a:ea typeface="SimSun" panose="02010600030101010101" pitchFamily="2" charset="-122"/>
              </a:rPr>
              <a:t>PCC authorization:</a:t>
            </a:r>
          </a:p>
          <a:p>
            <a:pPr marL="457200" lvl="1">
              <a:spcBef>
                <a:spcPts val="0"/>
              </a:spcBef>
              <a:spcAft>
                <a:spcPts val="900"/>
              </a:spcAft>
            </a:pPr>
            <a:r>
              <a:rPr lang="en-GB" sz="1600" dirty="0">
                <a:latin typeface="Times New Roman" panose="02020603050405020304" pitchFamily="18" charset="0"/>
                <a:ea typeface="SimSun" panose="02010600030101010101" pitchFamily="2" charset="-122"/>
              </a:rPr>
              <a:t>The SMF determines based on local configuration whether PCC authorization is required for the PDU Session, then requests to establish a SM Policy Association to the PCF. </a:t>
            </a:r>
          </a:p>
          <a:p>
            <a:pPr marL="0" marR="0" hangingPunct="0">
              <a:spcBef>
                <a:spcPts val="0"/>
              </a:spcBef>
              <a:spcAft>
                <a:spcPts val="900"/>
              </a:spcAft>
            </a:pPr>
            <a:r>
              <a:rPr lang="en-GB" sz="1600" dirty="0">
                <a:effectLst/>
                <a:latin typeface="Times New Roman" panose="02020603050405020304" pitchFamily="18" charset="0"/>
                <a:ea typeface="SimSun" panose="02010600030101010101" pitchFamily="2" charset="-122"/>
              </a:rPr>
              <a:t> AM Policies:</a:t>
            </a:r>
          </a:p>
          <a:p>
            <a:pPr marL="457200" lvl="1">
              <a:spcBef>
                <a:spcPts val="0"/>
              </a:spcBef>
              <a:spcAft>
                <a:spcPts val="900"/>
              </a:spcAft>
            </a:pPr>
            <a:r>
              <a:rPr lang="en-GB" sz="1600" dirty="0">
                <a:latin typeface="Times New Roman" panose="02020603050405020304" pitchFamily="18" charset="0"/>
                <a:ea typeface="SimSun" panose="02010600030101010101" pitchFamily="2" charset="-122"/>
              </a:rPr>
              <a:t>The AMF also determines based on local configuration where AM Policies are needed, this local configuration,</a:t>
            </a:r>
          </a:p>
          <a:p>
            <a:pPr marL="0" marR="0" hangingPunct="0">
              <a:spcBef>
                <a:spcPts val="0"/>
              </a:spcBef>
              <a:spcAft>
                <a:spcPts val="900"/>
              </a:spcAft>
            </a:pPr>
            <a:r>
              <a:rPr lang="en-GB" sz="1600" dirty="0">
                <a:effectLst/>
                <a:latin typeface="Times New Roman" panose="02020603050405020304" pitchFamily="18" charset="0"/>
                <a:ea typeface="SimSun" panose="02010600030101010101" pitchFamily="2" charset="-122"/>
              </a:rPr>
              <a:t>The problem is that some AM and SM Policy Association may be established and maintained until the UE deregisters or the PDU Session terminates, although there are no policies for this SUPI (DNN and S-NSSAI). This impacts performance and increases signalling.</a:t>
            </a:r>
            <a:endParaRPr lang="en-US" sz="1600" dirty="0">
              <a:effectLst/>
              <a:latin typeface="Times New Roman" panose="02020603050405020304" pitchFamily="18" charset="0"/>
              <a:ea typeface="SimSun" panose="02010600030101010101" pitchFamily="2" charset="-122"/>
            </a:endParaRPr>
          </a:p>
          <a:p>
            <a:pPr marL="0" marR="0" hangingPunct="0">
              <a:spcBef>
                <a:spcPts val="0"/>
              </a:spcBef>
              <a:spcAft>
                <a:spcPts val="900"/>
              </a:spcAft>
            </a:pPr>
            <a:r>
              <a:rPr lang="en-GB" sz="1600" dirty="0">
                <a:effectLst/>
                <a:latin typeface="Times New Roman" panose="02020603050405020304" pitchFamily="18" charset="0"/>
                <a:ea typeface="SimSun" panose="02010600030101010101" pitchFamily="2" charset="-122"/>
              </a:rPr>
              <a:t>UE Policies:</a:t>
            </a:r>
          </a:p>
          <a:p>
            <a:pPr marL="457200" lvl="1">
              <a:spcBef>
                <a:spcPts val="0"/>
              </a:spcBef>
              <a:spcAft>
                <a:spcPts val="900"/>
              </a:spcAft>
            </a:pPr>
            <a:r>
              <a:rPr lang="en-GB" sz="1600" dirty="0">
                <a:latin typeface="Times New Roman" panose="02020603050405020304" pitchFamily="18" charset="0"/>
                <a:ea typeface="SimSun" panose="02010600030101010101" pitchFamily="2" charset="-122"/>
              </a:rPr>
              <a:t>The AMF triggers the UE Policy Association using the UE policy container, if not present, then the AMF triggers, based on local configuration, the UE Policy Association Establishment procedure to the PCF to request UE Policies, if any. </a:t>
            </a:r>
            <a:endParaRPr lang="en-US" sz="1600" dirty="0">
              <a:latin typeface="Times New Roman" panose="02020603050405020304" pitchFamily="18" charset="0"/>
              <a:ea typeface="SimSun" panose="02010600030101010101" pitchFamily="2" charset="-122"/>
            </a:endParaRPr>
          </a:p>
          <a:p>
            <a:pPr marL="0" marR="0" hangingPunct="0">
              <a:spcBef>
                <a:spcPts val="0"/>
              </a:spcBef>
              <a:spcAft>
                <a:spcPts val="900"/>
              </a:spcAft>
            </a:pPr>
            <a:r>
              <a:rPr lang="en-GB" sz="1600" dirty="0">
                <a:effectLst/>
                <a:latin typeface="Times New Roman" panose="02020603050405020304" pitchFamily="18" charset="0"/>
                <a:ea typeface="SimSun" panose="02010600030101010101" pitchFamily="2" charset="-122"/>
              </a:rPr>
              <a:t>The problem is that the AMF triggers the request for UE Policies without knowing if the UE needs UE Policies or not, for example some IoT devices may not need any UE Policies. For those UEs that do not need any UE Policies, the UE Policy Association remains established, that impacts the performance and causes extra signalling between the AMF and the PCF. </a:t>
            </a:r>
            <a:endParaRPr lang="en-US" sz="1600" dirty="0">
              <a:effectLst/>
              <a:latin typeface="Times New Roman" panose="02020603050405020304" pitchFamily="18" charset="0"/>
              <a:ea typeface="SimSun" panose="02010600030101010101" pitchFamily="2" charset="-122"/>
            </a:endParaRPr>
          </a:p>
        </p:txBody>
      </p:sp>
    </p:spTree>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Solution described in the TEI19 WID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25625"/>
            <a:ext cx="8617927" cy="4351338"/>
          </a:xfrm>
        </p:spPr>
        <p:txBody>
          <a:bodyPr/>
          <a:lstStyle/>
          <a:p>
            <a:pPr marL="0" indent="0">
              <a:spcBef>
                <a:spcPts val="0"/>
              </a:spcBef>
              <a:spcAft>
                <a:spcPts val="900"/>
              </a:spcAft>
            </a:pPr>
            <a:r>
              <a:rPr lang="en-US" sz="2000" dirty="0">
                <a:ea typeface="SimSun" panose="02010600030101010101" pitchFamily="2" charset="-122"/>
              </a:rPr>
              <a:t>Extend  Access and Mobility </a:t>
            </a:r>
            <a:r>
              <a:rPr lang="en-GB" sz="2000" dirty="0">
                <a:ea typeface="SimSun" panose="02010600030101010101" pitchFamily="2" charset="-122"/>
              </a:rPr>
              <a:t>Subscription Data Types used in the </a:t>
            </a:r>
            <a:r>
              <a:rPr lang="en-GB" sz="2000" dirty="0" err="1">
                <a:ea typeface="SimSun" panose="02010600030101010101" pitchFamily="2" charset="-122"/>
              </a:rPr>
              <a:t>Nudm_SubscriberDataManagement</a:t>
            </a:r>
            <a:r>
              <a:rPr lang="en-GB" sz="2000" dirty="0">
                <a:ea typeface="SimSun" panose="02010600030101010101" pitchFamily="2" charset="-122"/>
              </a:rPr>
              <a:t> Service and defined in TS 23.502 18.1.1 Table 5.2.3.3.1-1.</a:t>
            </a:r>
          </a:p>
          <a:p>
            <a:pPr marL="457200" lvl="1" indent="0">
              <a:spcBef>
                <a:spcPts val="0"/>
              </a:spcBef>
              <a:spcAft>
                <a:spcPts val="900"/>
              </a:spcAft>
            </a:pPr>
            <a:r>
              <a:rPr lang="en-GB" sz="1600" dirty="0">
                <a:ea typeface="SimSun" panose="02010600030101010101" pitchFamily="2" charset="-122"/>
              </a:rPr>
              <a:t> New Field: Indication of Access and Mobility Policies enabled.</a:t>
            </a:r>
          </a:p>
          <a:p>
            <a:pPr marL="457200" lvl="1" indent="0">
              <a:spcBef>
                <a:spcPts val="0"/>
              </a:spcBef>
              <a:spcAft>
                <a:spcPts val="900"/>
              </a:spcAft>
            </a:pPr>
            <a:r>
              <a:rPr lang="en-GB" sz="1600" dirty="0">
                <a:ea typeface="SimSun" panose="02010600030101010101" pitchFamily="2" charset="-122"/>
              </a:rPr>
              <a:t> Description of the new Field: Indicates if the user has Access and Mobility Policies enabled or not.</a:t>
            </a:r>
          </a:p>
          <a:p>
            <a:pPr marL="457200" lvl="1" indent="0">
              <a:spcBef>
                <a:spcPts val="0"/>
              </a:spcBef>
              <a:spcAft>
                <a:spcPts val="900"/>
              </a:spcAft>
            </a:pPr>
            <a:r>
              <a:rPr lang="en-GB" sz="1600" dirty="0">
                <a:ea typeface="SimSun" panose="02010600030101010101" pitchFamily="2" charset="-122"/>
              </a:rPr>
              <a:t> New Field: Indication of UE Policies enabled.</a:t>
            </a:r>
          </a:p>
          <a:p>
            <a:pPr marL="457200" lvl="1" indent="0">
              <a:spcBef>
                <a:spcPts val="0"/>
              </a:spcBef>
              <a:spcAft>
                <a:spcPts val="900"/>
              </a:spcAft>
            </a:pPr>
            <a:r>
              <a:rPr lang="en-GB" sz="1600" dirty="0">
                <a:ea typeface="SimSun" panose="02010600030101010101" pitchFamily="2" charset="-122"/>
              </a:rPr>
              <a:t> Description of the new Field: Indicates if the user has UE Policies enabled or not.</a:t>
            </a:r>
          </a:p>
          <a:p>
            <a:pPr marL="0" indent="0">
              <a:spcBef>
                <a:spcPts val="0"/>
              </a:spcBef>
              <a:spcAft>
                <a:spcPts val="900"/>
              </a:spcAft>
            </a:pPr>
            <a:r>
              <a:rPr lang="en-US" sz="2000" dirty="0">
                <a:ea typeface="SimSun" panose="02010600030101010101" pitchFamily="2" charset="-122"/>
              </a:rPr>
              <a:t>Extend  Session Management </a:t>
            </a:r>
            <a:r>
              <a:rPr lang="en-GB" sz="2000" dirty="0">
                <a:ea typeface="SimSun" panose="02010600030101010101" pitchFamily="2" charset="-122"/>
              </a:rPr>
              <a:t>Subscription Data Types used in the </a:t>
            </a:r>
            <a:r>
              <a:rPr lang="en-GB" sz="2000" dirty="0" err="1">
                <a:ea typeface="SimSun" panose="02010600030101010101" pitchFamily="2" charset="-122"/>
              </a:rPr>
              <a:t>Nudm_SubscriberDataManagement</a:t>
            </a:r>
            <a:r>
              <a:rPr lang="en-GB" sz="2000" dirty="0">
                <a:ea typeface="SimSun" panose="02010600030101010101" pitchFamily="2" charset="-122"/>
              </a:rPr>
              <a:t> Service and defined in TS 23.502 18.1.1 Table 5.2.3.3.1-1.</a:t>
            </a:r>
          </a:p>
          <a:p>
            <a:pPr marL="457200" lvl="1" indent="0">
              <a:spcBef>
                <a:spcPts val="0"/>
              </a:spcBef>
              <a:spcAft>
                <a:spcPts val="900"/>
              </a:spcAft>
            </a:pPr>
            <a:r>
              <a:rPr lang="en-GB" sz="1600" dirty="0">
                <a:ea typeface="SimSun" panose="02010600030101010101" pitchFamily="2" charset="-122"/>
              </a:rPr>
              <a:t> New Field: PCC authorization is enabled.</a:t>
            </a:r>
          </a:p>
          <a:p>
            <a:pPr marL="457200" lvl="1" indent="0">
              <a:spcBef>
                <a:spcPts val="0"/>
              </a:spcBef>
              <a:spcAft>
                <a:spcPts val="900"/>
              </a:spcAft>
            </a:pPr>
            <a:r>
              <a:rPr lang="en-GB" sz="1600" dirty="0">
                <a:ea typeface="SimSun" panose="02010600030101010101" pitchFamily="2" charset="-122"/>
              </a:rPr>
              <a:t> Description of the new Field: Indicates if the user has PCC authorization enabled for the PDU Session.</a:t>
            </a:r>
            <a:endParaRPr lang="en-US" altLang="en-US" dirty="0"/>
          </a:p>
          <a:p>
            <a:endParaRPr lang="en-US" altLang="en-US" dirty="0"/>
          </a:p>
        </p:txBody>
      </p:sp>
      <p:sp>
        <p:nvSpPr>
          <p:cNvPr id="4" name="TextBox 3">
            <a:extLst>
              <a:ext uri="{FF2B5EF4-FFF2-40B4-BE49-F238E27FC236}">
                <a16:creationId xmlns:a16="http://schemas.microsoft.com/office/drawing/2014/main" id="{2629B9B4-2F89-7CAD-2A37-B7A70DEFE131}"/>
              </a:ext>
            </a:extLst>
          </p:cNvPr>
          <p:cNvSpPr txBox="1"/>
          <p:nvPr/>
        </p:nvSpPr>
        <p:spPr>
          <a:xfrm>
            <a:off x="3014663" y="15852420"/>
            <a:ext cx="6161208" cy="1477328"/>
          </a:xfrm>
          <a:prstGeom prst="rect">
            <a:avLst/>
          </a:prstGeom>
          <a:noFill/>
        </p:spPr>
        <p:txBody>
          <a:bodyPr wrap="square">
            <a:spAutoFit/>
          </a:bodyPr>
          <a:lstStyle/>
          <a:p>
            <a:r>
              <a:rPr lang="en-US" dirty="0"/>
              <a:t>DM to include a new explicit indication of whether the UE/SUPI is required/authorized/allowed to receive UE policies, the AMF may be able to infer whether the UE/SUPI is required to receive UE policies based on existing subscription data. </a:t>
            </a:r>
          </a:p>
        </p:txBody>
      </p:sp>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Solution described in the TEI19 WID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25625"/>
            <a:ext cx="8617927" cy="4351338"/>
          </a:xfrm>
        </p:spPr>
        <p:txBody>
          <a:bodyPr/>
          <a:lstStyle/>
          <a:p>
            <a:pPr marL="0" indent="0">
              <a:spcBef>
                <a:spcPts val="0"/>
              </a:spcBef>
              <a:spcAft>
                <a:spcPts val="900"/>
              </a:spcAft>
            </a:pPr>
            <a:r>
              <a:rPr lang="en-US" sz="2000" dirty="0">
                <a:ea typeface="SimSun" panose="02010600030101010101" pitchFamily="2" charset="-122"/>
              </a:rPr>
              <a:t>Extend AM Policy Establishment procedure </a:t>
            </a:r>
            <a:r>
              <a:rPr lang="en-GB" sz="2000" dirty="0">
                <a:ea typeface="SimSun" panose="02010600030101010101" pitchFamily="2" charset="-122"/>
              </a:rPr>
              <a:t>defined in TS 23.502 18.1.1 clause 4.16.1.2	</a:t>
            </a:r>
          </a:p>
          <a:p>
            <a:pPr marL="457200" lvl="1" indent="0">
              <a:spcBef>
                <a:spcPts val="0"/>
              </a:spcBef>
              <a:spcAft>
                <a:spcPts val="900"/>
              </a:spcAft>
            </a:pPr>
            <a:r>
              <a:rPr lang="en-GB" sz="1600" dirty="0">
                <a:ea typeface="SimSun" panose="02010600030101010101" pitchFamily="2" charset="-122"/>
              </a:rPr>
              <a:t>  Step 1, AMF decision is based on local policies and the indication of whether the SUPI has AM Policies enabled.</a:t>
            </a:r>
          </a:p>
          <a:p>
            <a:pPr marL="0" indent="0">
              <a:spcBef>
                <a:spcPts val="0"/>
              </a:spcBef>
              <a:spcAft>
                <a:spcPts val="900"/>
              </a:spcAft>
            </a:pPr>
            <a:r>
              <a:rPr lang="en-US" sz="2000" dirty="0">
                <a:ea typeface="SimSun" panose="02010600030101010101" pitchFamily="2" charset="-122"/>
              </a:rPr>
              <a:t>Extend UE Policy Establishment procedure </a:t>
            </a:r>
            <a:r>
              <a:rPr lang="en-GB" sz="2000" dirty="0">
                <a:ea typeface="SimSun" panose="02010600030101010101" pitchFamily="2" charset="-122"/>
              </a:rPr>
              <a:t>defined in TS 23.502 18.1.1 clause 4.16.11</a:t>
            </a:r>
          </a:p>
          <a:p>
            <a:pPr marL="457200" lvl="1" indent="0">
              <a:spcBef>
                <a:spcPts val="0"/>
              </a:spcBef>
              <a:spcAft>
                <a:spcPts val="900"/>
              </a:spcAft>
            </a:pPr>
            <a:r>
              <a:rPr lang="en-GB" sz="1600" dirty="0">
                <a:ea typeface="SimSun" panose="02010600030101010101" pitchFamily="2" charset="-122"/>
              </a:rPr>
              <a:t> Step 1, AMF decision is based on local policies and the indication of whether the SUPI has UE Policies enabled.</a:t>
            </a:r>
          </a:p>
          <a:p>
            <a:pPr marL="0" indent="0">
              <a:spcBef>
                <a:spcPts val="0"/>
              </a:spcBef>
              <a:spcAft>
                <a:spcPts val="900"/>
              </a:spcAft>
            </a:pPr>
            <a:r>
              <a:rPr lang="en-US" sz="2000" dirty="0">
                <a:ea typeface="SimSun" panose="02010600030101010101" pitchFamily="2" charset="-122"/>
              </a:rPr>
              <a:t>Extend SM Policy Establishment procedure </a:t>
            </a:r>
            <a:r>
              <a:rPr lang="en-GB" sz="2000" dirty="0">
                <a:ea typeface="SimSun" panose="02010600030101010101" pitchFamily="2" charset="-122"/>
              </a:rPr>
              <a:t>defined in TS 23.502 18.1.1 clause 4.16.4</a:t>
            </a:r>
          </a:p>
          <a:p>
            <a:pPr marL="457200" lvl="1" indent="0">
              <a:spcBef>
                <a:spcPts val="0"/>
              </a:spcBef>
              <a:spcAft>
                <a:spcPts val="900"/>
              </a:spcAft>
            </a:pPr>
            <a:r>
              <a:rPr lang="en-GB" sz="1600" dirty="0">
                <a:ea typeface="SimSun" panose="02010600030101010101" pitchFamily="2" charset="-122"/>
              </a:rPr>
              <a:t> Step 1, SMF decision is based on local policies and the indication of whether the PDU Session of this SUPI has PCC authorization enabled.</a:t>
            </a:r>
          </a:p>
          <a:p>
            <a:endParaRPr lang="en-US" altLang="en-US" dirty="0"/>
          </a:p>
        </p:txBody>
      </p:sp>
      <p:sp>
        <p:nvSpPr>
          <p:cNvPr id="4" name="TextBox 3">
            <a:extLst>
              <a:ext uri="{FF2B5EF4-FFF2-40B4-BE49-F238E27FC236}">
                <a16:creationId xmlns:a16="http://schemas.microsoft.com/office/drawing/2014/main" id="{2629B9B4-2F89-7CAD-2A37-B7A70DEFE131}"/>
              </a:ext>
            </a:extLst>
          </p:cNvPr>
          <p:cNvSpPr txBox="1"/>
          <p:nvPr/>
        </p:nvSpPr>
        <p:spPr>
          <a:xfrm>
            <a:off x="3014663" y="15852420"/>
            <a:ext cx="6161208" cy="1477328"/>
          </a:xfrm>
          <a:prstGeom prst="rect">
            <a:avLst/>
          </a:prstGeom>
          <a:noFill/>
        </p:spPr>
        <p:txBody>
          <a:bodyPr wrap="square">
            <a:spAutoFit/>
          </a:bodyPr>
          <a:lstStyle/>
          <a:p>
            <a:r>
              <a:rPr lang="en-US" dirty="0"/>
              <a:t>DM to include a new explicit indication of whether the UE/SUPI is required/authorized/allowed to receive UE policies, the AMF may be able to infer whether the UE/SUPI is required to receive UE policies based on existing subscription data. </a:t>
            </a:r>
          </a:p>
        </p:txBody>
      </p:sp>
    </p:spTree>
    <p:extLst>
      <p:ext uri="{BB962C8B-B14F-4D97-AF65-F5344CB8AC3E}">
        <p14:creationId xmlns:p14="http://schemas.microsoft.com/office/powerpoint/2010/main" val="365591239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277105" y="586689"/>
            <a:ext cx="11353800" cy="798960"/>
          </a:xfrm>
        </p:spPr>
        <p:txBody>
          <a:bodyPr/>
          <a:lstStyle/>
          <a:p>
            <a:r>
              <a:rPr lang="en-GB" altLang="en-US" dirty="0"/>
              <a:t>Content:</a:t>
            </a:r>
            <a:r>
              <a:rPr lang="en-US" altLang="en-US" dirty="0"/>
              <a:t>Initial scoping input </a:t>
            </a:r>
            <a:endParaRPr lang="en-GB" altLang="en-US" dirty="0"/>
          </a:p>
        </p:txBody>
      </p:sp>
      <p:sp>
        <p:nvSpPr>
          <p:cNvPr id="10" name="Content Placeholder 2">
            <a:extLst>
              <a:ext uri="{FF2B5EF4-FFF2-40B4-BE49-F238E27FC236}">
                <a16:creationId xmlns:a16="http://schemas.microsoft.com/office/drawing/2014/main" id="{9F8107AC-4CC9-D220-B9D6-CBFCAF93BF11}"/>
              </a:ext>
            </a:extLst>
          </p:cNvPr>
          <p:cNvSpPr txBox="1">
            <a:spLocks/>
          </p:cNvSpPr>
          <p:nvPr/>
        </p:nvSpPr>
        <p:spPr>
          <a:xfrm>
            <a:off x="5246914" y="1826823"/>
            <a:ext cx="6858000" cy="4617519"/>
          </a:xfrm>
          <a:prstGeom prst="rect">
            <a:avLst/>
          </a:prstGeom>
          <a:solidFill>
            <a:srgbClr val="0082F0">
              <a:lumMod val="40000"/>
              <a:lumOff val="60000"/>
            </a:srgbClr>
          </a:solidFill>
        </p:spPr>
        <p:txBody>
          <a:bodyPr vert="horz" lIns="72000" tIns="36000" rIns="72000" bIns="36000" rtlCol="0">
            <a:noAutofit/>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2000" b="1" i="0" u="none" strike="noStrike" kern="1000" cap="none" spc="-30" normalizeH="0" baseline="0" noProof="0" dirty="0">
                <a:ln>
                  <a:noFill/>
                </a:ln>
                <a:solidFill>
                  <a:srgbClr val="181818"/>
                </a:solidFill>
                <a:effectLst/>
                <a:uLnTx/>
                <a:uFillTx/>
                <a:latin typeface="Ericsson Hilda"/>
                <a:ea typeface="+mn-ea"/>
                <a:cs typeface="+mn-cs"/>
              </a:rPr>
              <a:t>Ericsson Proposed SA2 Study Items  into SA2#157 (additional slides provided for details)</a:t>
            </a: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Times New Roman" panose="02020603050405020304" pitchFamily="18" charset="0"/>
                <a:cs typeface="Times New Roman" panose="02020603050405020304" pitchFamily="18" charset="0"/>
              </a:rPr>
              <a:t>5GS Study on user plane redundancy for IP (used to be DetNet_Ph2, </a:t>
            </a:r>
            <a:r>
              <a:rPr kumimoji="0" lang="en-GB" sz="1800" b="1" i="0" u="sng" strike="noStrike" kern="1000" cap="none" spc="-30" normalizeH="0" baseline="0" noProof="0" dirty="0">
                <a:ln>
                  <a:noFill/>
                </a:ln>
                <a:solidFill>
                  <a:srgbClr val="0000FF"/>
                </a:solidFill>
                <a:effectLst/>
                <a:uLnTx/>
                <a:uFillTx/>
                <a:latin typeface="Arial" panose="020B0604020202020204" pitchFamily="34" charset="0"/>
                <a:ea typeface="Times New Roman" panose="02020603050405020304" pitchFamily="18" charset="0"/>
                <a:cs typeface="Times New Roman" panose="02020603050405020304" pitchFamily="18" charset="0"/>
                <a:hlinkClick r:id="rId2"/>
              </a:rPr>
              <a:t>S2-2306440</a:t>
            </a:r>
            <a:r>
              <a:rPr kumimoji="0" lang="en-GB" sz="1800" b="1" i="0" u="sng" strike="noStrike" kern="1000" cap="none" spc="-30" normalizeH="0" baseline="0" noProof="0" dirty="0">
                <a:ln>
                  <a:noFill/>
                </a:ln>
                <a:solidFill>
                  <a:srgbClr val="0000FF"/>
                </a:solidFill>
                <a:effectLst/>
                <a:uLnTx/>
                <a:uFillTx/>
                <a:latin typeface="Arial" panose="020B0604020202020204" pitchFamily="34" charset="0"/>
                <a:ea typeface="Times New Roman" panose="02020603050405020304" pitchFamily="18" charset="0"/>
                <a:cs typeface="Times New Roman" panose="02020603050405020304" pitchFamily="18" charset="0"/>
              </a:rPr>
              <a:t>)</a:t>
            </a: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Batang" panose="02030600000101010101" pitchFamily="18" charset="-127"/>
              </a:rPr>
              <a:t>MASQUE Enhanced Traffic Management (</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S2-2306574</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t>
            </a:r>
            <a:endParaRPr kumimoji="0" lang="en-US" sz="1800" b="0" i="0" u="none" strike="noStrike" kern="1000" cap="none" spc="-30" normalizeH="0" baseline="0" noProof="0" dirty="0">
              <a:ln>
                <a:noFill/>
              </a:ln>
              <a:solidFill>
                <a:srgbClr val="181818"/>
              </a:solidFill>
              <a:effectLst/>
              <a:uLnTx/>
              <a:uFillTx/>
              <a:latin typeface="Ericsson Hilda"/>
              <a:ea typeface="Batang" panose="02030600000101010101" pitchFamily="18" charset="-127"/>
            </a:endParaRP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Batang" panose="02030600000101010101" pitchFamily="18" charset="-127"/>
              </a:rPr>
              <a:t>Delegation of (re)selection of target NF across PLMNs (</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S2-2306582</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t>
            </a:r>
            <a:endParaRPr kumimoji="0" lang="en-US" sz="1800" b="0" i="0" u="none" strike="noStrike" kern="1000" cap="none" spc="-30" normalizeH="0" baseline="0" noProof="0" dirty="0">
              <a:ln>
                <a:noFill/>
              </a:ln>
              <a:solidFill>
                <a:srgbClr val="181818"/>
              </a:solidFill>
              <a:effectLst/>
              <a:uLnTx/>
              <a:uFillTx/>
              <a:latin typeface="Ericsson Hilda"/>
              <a:ea typeface="Batang" panose="02030600000101010101" pitchFamily="18" charset="-127"/>
            </a:endParaRP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Batang" panose="02030600000101010101" pitchFamily="18" charset="-127"/>
              </a:rPr>
              <a:t>Roaming Value Added Services (</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5"/>
              </a:rPr>
              <a:t>S2-2306445</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t>
            </a:r>
            <a:endParaRPr kumimoji="0" lang="en-US" sz="1800" b="0" i="0" u="none" strike="noStrike" kern="1000" cap="none" spc="-30" normalizeH="0" baseline="0" noProof="0" dirty="0">
              <a:ln>
                <a:noFill/>
              </a:ln>
              <a:solidFill>
                <a:srgbClr val="181818"/>
              </a:solidFill>
              <a:effectLst/>
              <a:uLnTx/>
              <a:uFillTx/>
              <a:latin typeface="Ericsson Hilda"/>
              <a:ea typeface="Batang" panose="02030600000101010101" pitchFamily="18" charset="-127"/>
            </a:endParaRP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Arial" panose="020B0604020202020204" pitchFamily="34" charset="0"/>
                <a:ea typeface="Batang" panose="02030600000101010101" pitchFamily="18" charset="-127"/>
              </a:rPr>
              <a:t>IMS event exposure framework (</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6"/>
              </a:rPr>
              <a:t>S2-2306443</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t>
            </a:r>
            <a:endParaRPr kumimoji="0" lang="en-US" sz="1800" b="0" i="0" u="none" strike="noStrike" kern="1000" cap="none" spc="-30" normalizeH="0" baseline="0" noProof="0" dirty="0">
              <a:ln>
                <a:noFill/>
              </a:ln>
              <a:solidFill>
                <a:srgbClr val="181818"/>
              </a:solidFill>
              <a:effectLst/>
              <a:uLnTx/>
              <a:uFillTx/>
              <a:latin typeface="Arial" panose="020B0604020202020204" pitchFamily="34" charset="0"/>
              <a:ea typeface="Batang" panose="02030600000101010101" pitchFamily="18" charset="-127"/>
            </a:endParaRP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Batang" panose="02030600000101010101" pitchFamily="18" charset="-127"/>
              </a:rPr>
              <a:t>Third party call ID in IMS sessions</a:t>
            </a:r>
            <a:r>
              <a:rPr kumimoji="0" lang="en-US" sz="1800" b="0" i="0" u="none" strike="noStrike" kern="1000" cap="none" spc="-30" normalizeH="0" baseline="0" noProof="0" dirty="0">
                <a:ln>
                  <a:noFill/>
                </a:ln>
                <a:solidFill>
                  <a:srgbClr val="181818"/>
                </a:solidFill>
                <a:effectLst/>
                <a:uLnTx/>
                <a:uFillTx/>
                <a:latin typeface="Arial" panose="020B0604020202020204" pitchFamily="34" charset="0"/>
                <a:ea typeface="Batang" panose="02030600000101010101" pitchFamily="18" charset="-127"/>
              </a:rPr>
              <a:t> (Potential TEI19 WID) </a:t>
            </a:r>
          </a:p>
          <a:p>
            <a:pPr marL="180000" marR="0" lvl="1" indent="0" algn="l" defTabSz="914400" rtl="0" eaLnBrk="1" fontAlgn="base" latinLnBrk="0" hangingPunct="1">
              <a:lnSpc>
                <a:spcPct val="100000"/>
              </a:lnSpc>
              <a:spcBef>
                <a:spcPts val="800"/>
              </a:spcBef>
              <a:spcAft>
                <a:spcPct val="0"/>
              </a:spcAft>
              <a:buClrTx/>
              <a:buSzTx/>
              <a:buNone/>
              <a:tabLst/>
              <a:defRPr/>
            </a:pPr>
            <a:r>
              <a:rPr kumimoji="0" lang="en-US" sz="1800" b="0" i="0" u="none" strike="noStrike" kern="1000" cap="none" spc="-30" normalizeH="0" baseline="0" noProof="0" dirty="0">
                <a:ln>
                  <a:noFill/>
                </a:ln>
                <a:solidFill>
                  <a:srgbClr val="181818"/>
                </a:solidFill>
                <a:effectLst/>
                <a:uLnTx/>
                <a:uFillTx/>
                <a:latin typeface="Arial" panose="020B0604020202020204" pitchFamily="34" charset="0"/>
                <a:ea typeface="Batang" panose="02030600000101010101" pitchFamily="18" charset="-127"/>
              </a:rPr>
              <a:t>(</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7"/>
              </a:rPr>
              <a:t>S2-2306444</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t>
            </a:r>
            <a:endParaRPr kumimoji="0" lang="en-US" sz="1800" b="0" i="0" u="none" strike="noStrike" kern="1000" cap="none" spc="-30" normalizeH="0" baseline="0" noProof="0" dirty="0">
              <a:ln>
                <a:noFill/>
              </a:ln>
              <a:solidFill>
                <a:srgbClr val="181818"/>
              </a:solidFill>
              <a:effectLst/>
              <a:uLnTx/>
              <a:uFillTx/>
              <a:latin typeface="Arial" panose="020B0604020202020204" pitchFamily="34" charset="0"/>
              <a:ea typeface="Batang" panose="02030600000101010101" pitchFamily="18" charset="-127"/>
            </a:endParaRPr>
          </a:p>
          <a:p>
            <a:pPr marL="3600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US" sz="1800" b="0" i="0" u="none" strike="noStrike" kern="1000" cap="none" spc="-30" normalizeH="0" baseline="0" noProof="0" dirty="0">
                <a:ln>
                  <a:noFill/>
                </a:ln>
                <a:solidFill>
                  <a:srgbClr val="181818"/>
                </a:solidFill>
                <a:effectLst/>
                <a:uLnTx/>
                <a:uFillTx/>
                <a:latin typeface="Ericsson Hilda"/>
                <a:ea typeface="Batang" panose="02030600000101010101" pitchFamily="18" charset="-127"/>
              </a:rPr>
              <a:t>TEI19 WID: Minimize the number of Policy Associations</a:t>
            </a:r>
          </a:p>
          <a:p>
            <a:pPr marL="180000" marR="0" lvl="1" indent="0" algn="l" defTabSz="914400" rtl="0" eaLnBrk="1" fontAlgn="base" latinLnBrk="0" hangingPunct="1">
              <a:lnSpc>
                <a:spcPct val="100000"/>
              </a:lnSpc>
              <a:spcBef>
                <a:spcPts val="800"/>
              </a:spcBef>
              <a:spcAft>
                <a:spcPct val="0"/>
              </a:spcAft>
              <a:buClrTx/>
              <a:buSzTx/>
              <a:buNone/>
              <a:tabLst/>
              <a:defRPr/>
            </a:pPr>
            <a:r>
              <a:rPr lang="en-US" sz="1800" dirty="0">
                <a:solidFill>
                  <a:srgbClr val="181818"/>
                </a:solidFill>
                <a:latin typeface="Ericsson Hilda"/>
                <a:ea typeface="Batang" panose="02030600000101010101" pitchFamily="18" charset="-127"/>
              </a:rPr>
              <a:t>(</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8"/>
              </a:rPr>
              <a:t>S2-2306435</a:t>
            </a:r>
            <a:r>
              <a:rPr lang="en-GB" sz="1800" b="1" u="sng"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t>
            </a:r>
            <a:endParaRPr kumimoji="0" lang="en-US" sz="1800" b="0" i="0" u="none" strike="noStrike" kern="1000" cap="none" spc="-30" normalizeH="0" baseline="0" noProof="0" dirty="0">
              <a:ln>
                <a:noFill/>
              </a:ln>
              <a:solidFill>
                <a:srgbClr val="181818"/>
              </a:solidFill>
              <a:effectLst/>
              <a:uLnTx/>
              <a:uFillTx/>
              <a:latin typeface="Arial" panose="020B0604020202020204" pitchFamily="34" charset="0"/>
              <a:ea typeface="Batang" panose="02030600000101010101" pitchFamily="18" charset="-127"/>
            </a:endParaRPr>
          </a:p>
          <a:p>
            <a:pPr marL="363600" marR="0" lvl="1"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endParaRPr kumimoji="0" lang="en-US" sz="1800" b="0" i="0" u="none" strike="noStrike" kern="1000" cap="none" spc="-30" normalizeH="0" baseline="0" noProof="0" dirty="0">
              <a:ln>
                <a:noFill/>
              </a:ln>
              <a:solidFill>
                <a:srgbClr val="181818"/>
              </a:solidFill>
              <a:effectLst/>
              <a:uLnTx/>
              <a:uFillTx/>
              <a:latin typeface="Ericsson Hilda"/>
            </a:endParaRPr>
          </a:p>
        </p:txBody>
      </p:sp>
      <p:sp>
        <p:nvSpPr>
          <p:cNvPr id="11" name="Content Placeholder 2">
            <a:extLst>
              <a:ext uri="{FF2B5EF4-FFF2-40B4-BE49-F238E27FC236}">
                <a16:creationId xmlns:a16="http://schemas.microsoft.com/office/drawing/2014/main" id="{9DCDD7F0-0F7A-7D3E-4B6A-04FC3C058B24}"/>
              </a:ext>
            </a:extLst>
          </p:cNvPr>
          <p:cNvSpPr txBox="1">
            <a:spLocks/>
          </p:cNvSpPr>
          <p:nvPr/>
        </p:nvSpPr>
        <p:spPr>
          <a:xfrm>
            <a:off x="168910" y="1826823"/>
            <a:ext cx="4849403" cy="1863434"/>
          </a:xfrm>
          <a:prstGeom prst="rect">
            <a:avLst/>
          </a:prstGeom>
          <a:solidFill>
            <a:schemeClr val="accent2">
              <a:lumMod val="40000"/>
              <a:lumOff val="60000"/>
            </a:schemeClr>
          </a:solidFill>
        </p:spPr>
        <p:txBody>
          <a:bodyPr vert="horz" lIns="72000" tIns="36000" rIns="72000" bIns="36000" rtlCol="0">
            <a:noAutofit/>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b="1" dirty="0"/>
              <a:t>Possible TEI19 items</a:t>
            </a:r>
          </a:p>
          <a:p>
            <a:pPr marL="360000"/>
            <a:r>
              <a:rPr lang="en-US" sz="1800" dirty="0"/>
              <a:t>Need to set a side a healthy budget, addressing operators’ immediate needs on improvement of existing deployments/features</a:t>
            </a:r>
          </a:p>
          <a:p>
            <a:pPr marL="360000"/>
            <a:r>
              <a:rPr lang="en-US" sz="1800" dirty="0"/>
              <a:t>For SA2 to be discussed </a:t>
            </a:r>
          </a:p>
        </p:txBody>
      </p:sp>
      <p:sp>
        <p:nvSpPr>
          <p:cNvPr id="12" name="Content Placeholder 2">
            <a:extLst>
              <a:ext uri="{FF2B5EF4-FFF2-40B4-BE49-F238E27FC236}">
                <a16:creationId xmlns:a16="http://schemas.microsoft.com/office/drawing/2014/main" id="{DD97BDE6-1BCF-813E-19A8-B21F8A9E6A42}"/>
              </a:ext>
            </a:extLst>
          </p:cNvPr>
          <p:cNvSpPr txBox="1">
            <a:spLocks/>
          </p:cNvSpPr>
          <p:nvPr/>
        </p:nvSpPr>
        <p:spPr>
          <a:xfrm>
            <a:off x="277105" y="3978234"/>
            <a:ext cx="4588150" cy="1977241"/>
          </a:xfrm>
          <a:prstGeom prst="rect">
            <a:avLst/>
          </a:prstGeom>
          <a:solidFill>
            <a:schemeClr val="accent4">
              <a:lumMod val="40000"/>
              <a:lumOff val="60000"/>
            </a:schemeClr>
          </a:solidFill>
        </p:spPr>
        <p:txBody>
          <a:bodyPr vert="horz" lIns="72000" tIns="36000" rIns="72000" bIns="36000" rtlCol="0">
            <a:noAutofit/>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b="1" dirty="0"/>
              <a:t>Prefer not to do another phase in Rel-19</a:t>
            </a:r>
          </a:p>
          <a:p>
            <a:pPr marL="360000" lvl="1"/>
            <a:r>
              <a:rPr lang="en-US" sz="1800" dirty="0"/>
              <a:t>NPN, Slicing, Edge Computing, UPEAS, 5WWC, SFC</a:t>
            </a:r>
          </a:p>
        </p:txBody>
      </p:sp>
    </p:spTree>
    <p:extLst>
      <p:ext uri="{BB962C8B-B14F-4D97-AF65-F5344CB8AC3E}">
        <p14:creationId xmlns:p14="http://schemas.microsoft.com/office/powerpoint/2010/main" val="405619219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60858" y="593044"/>
            <a:ext cx="10515600" cy="745899"/>
          </a:xfrm>
        </p:spPr>
        <p:txBody>
          <a:bodyPr/>
          <a:lstStyle/>
          <a:p>
            <a:r>
              <a:rPr lang="en-GB" altLang="en-US" dirty="0"/>
              <a:t>Overall View on Rel-19 Content - 1</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202675354"/>
              </p:ext>
            </p:extLst>
          </p:nvPr>
        </p:nvGraphicFramePr>
        <p:xfrm>
          <a:off x="0" y="1817915"/>
          <a:ext cx="12070284" cy="5519918"/>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505958">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07189">
                <a:tc>
                  <a:txBody>
                    <a:bodyPr/>
                    <a:lstStyle/>
                    <a:p>
                      <a:r>
                        <a:rPr lang="en-US" sz="1100" dirty="0"/>
                        <a:t>1</a:t>
                      </a:r>
                    </a:p>
                  </a:txBody>
                  <a:tcPr/>
                </a:tc>
                <a:tc>
                  <a:txBody>
                    <a:bodyPr/>
                    <a:lstStyle/>
                    <a:p>
                      <a:r>
                        <a:rPr lang="en-US" sz="1100" dirty="0"/>
                        <a:t>5GS Study on user plane redundancy for IP </a:t>
                      </a:r>
                    </a:p>
                  </a:txBody>
                  <a:tcPr/>
                </a:tc>
                <a:tc>
                  <a:txBody>
                    <a:bodyPr/>
                    <a:lstStyle/>
                    <a:p>
                      <a:pPr marL="342900" lvl="0" indent="-342900" hangingPunct="0">
                        <a:spcAft>
                          <a:spcPts val="900"/>
                        </a:spcAft>
                        <a:buFont typeface="Symbol" panose="05050102010706020507" pitchFamily="18" charset="2"/>
                        <a:buChar char=""/>
                      </a:pPr>
                      <a:r>
                        <a:rPr lang="en-GB" sz="1100" i="0" dirty="0">
                          <a:solidFill>
                            <a:srgbClr val="000000"/>
                          </a:solidFill>
                          <a:effectLst/>
                          <a:latin typeface="Times New Roman" panose="02020603050405020304" pitchFamily="18" charset="0"/>
                          <a:ea typeface="Times New Roman" panose="02020603050405020304" pitchFamily="18" charset="0"/>
                        </a:rPr>
                        <a:t>redundant paths in 5GS using multiple UEs (23.501 Annex F) or dual connectivity (23.501 clause 5.33.2.1)</a:t>
                      </a:r>
                      <a:r>
                        <a:rPr lang="en-US" sz="1100" i="0" dirty="0">
                          <a:solidFill>
                            <a:srgbClr val="000000"/>
                          </a:solidFill>
                          <a:effectLst/>
                          <a:latin typeface="Times New Roman" panose="02020603050405020304" pitchFamily="18" charset="0"/>
                          <a:ea typeface="Times New Roman" panose="02020603050405020304" pitchFamily="18" charset="0"/>
                        </a:rPr>
                        <a:t>;</a:t>
                      </a:r>
                      <a:endParaRPr lang="en-CA" sz="1100" i="1" dirty="0">
                        <a:solidFill>
                          <a:srgbClr val="000000"/>
                        </a:solidFill>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sz="1100" i="0" dirty="0">
                          <a:solidFill>
                            <a:srgbClr val="000000"/>
                          </a:solidFill>
                          <a:effectLst/>
                          <a:latin typeface="Times New Roman" panose="02020603050405020304" pitchFamily="18" charset="0"/>
                          <a:ea typeface="Times New Roman" panose="02020603050405020304" pitchFamily="18" charset="0"/>
                        </a:rPr>
                        <a:t>PREOF (packet replication, elimination and ordering function) at the UPF within the data network on N6;</a:t>
                      </a:r>
                      <a:endParaRPr lang="en-CA" sz="1100" i="1" dirty="0">
                        <a:solidFill>
                          <a:srgbClr val="000000"/>
                        </a:solidFill>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sz="1100" i="0" dirty="0">
                          <a:solidFill>
                            <a:srgbClr val="000000"/>
                          </a:solidFill>
                          <a:effectLst/>
                          <a:latin typeface="Times New Roman" panose="02020603050405020304" pitchFamily="18" charset="0"/>
                          <a:ea typeface="Times New Roman" panose="02020603050405020304" pitchFamily="18" charset="0"/>
                        </a:rPr>
                        <a:t>PREOF at the terminal device or at a host behind the terminal device;</a:t>
                      </a:r>
                      <a:endParaRPr lang="en-CA" sz="1100" i="1" dirty="0">
                        <a:solidFill>
                          <a:srgbClr val="000000"/>
                        </a:solidFill>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sz="1100" i="0" dirty="0">
                          <a:solidFill>
                            <a:srgbClr val="000000"/>
                          </a:solidFill>
                          <a:effectLst/>
                          <a:latin typeface="Times New Roman" panose="02020603050405020304" pitchFamily="18" charset="0"/>
                          <a:ea typeface="Times New Roman" panose="02020603050405020304" pitchFamily="18" charset="0"/>
                        </a:rPr>
                        <a:t>DetNet controller outside of the 5GS, or a DetNet controller within the 5GS operated by the 3GPP operator.  (See slide later)</a:t>
                      </a:r>
                      <a:endParaRPr lang="en-CA" sz="1100" i="1" dirty="0">
                        <a:solidFill>
                          <a:srgbClr val="000000"/>
                        </a:solidFill>
                        <a:effectLst/>
                        <a:latin typeface="Times New Roman" panose="02020603050405020304" pitchFamily="18" charset="0"/>
                        <a:ea typeface="Times New Roman" panose="02020603050405020304" pitchFamily="18" charset="0"/>
                      </a:endParaRPr>
                    </a:p>
                    <a:p>
                      <a:pPr marL="0" indent="0">
                        <a:buFont typeface="+mj-lt"/>
                        <a:buNone/>
                      </a:pPr>
                      <a:endParaRPr lang="en-US" sz="1100" kern="1200" dirty="0">
                        <a:solidFill>
                          <a:schemeClr val="dk1"/>
                        </a:solidFill>
                        <a:effectLst/>
                        <a:latin typeface="+mn-lt"/>
                        <a:ea typeface="+mn-ea"/>
                        <a:cs typeface="+mn-cs"/>
                      </a:endParaRPr>
                    </a:p>
                  </a:txBody>
                  <a:tcPr/>
                </a:tc>
                <a:tc>
                  <a:txBody>
                    <a:bodyPr/>
                    <a:lstStyle/>
                    <a:p>
                      <a:r>
                        <a:rPr lang="en-US" sz="1100" dirty="0"/>
                        <a:t>Continuation of Time Sensitive Communications and Redundant user plane improvement</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No</a:t>
                      </a:r>
                    </a:p>
                  </a:txBody>
                  <a:tcPr/>
                </a:tc>
                <a:extLst>
                  <a:ext uri="{0D108BD9-81ED-4DB2-BD59-A6C34878D82A}">
                    <a16:rowId xmlns:a16="http://schemas.microsoft.com/office/drawing/2014/main" val="1961773117"/>
                  </a:ext>
                </a:extLst>
              </a:tr>
              <a:tr h="307189">
                <a:tc>
                  <a:txBody>
                    <a:bodyPr/>
                    <a:lstStyle/>
                    <a:p>
                      <a:r>
                        <a:rPr lang="en-US" sz="1100" dirty="0"/>
                        <a:t>2</a:t>
                      </a:r>
                    </a:p>
                  </a:txBody>
                  <a:tcPr/>
                </a:tc>
                <a:tc>
                  <a:txBody>
                    <a:bodyPr/>
                    <a:lstStyle/>
                    <a:p>
                      <a:r>
                        <a:rPr lang="en-US" sz="1100" dirty="0"/>
                        <a:t>New SID on MASQUE for Enhanced Traffic Management</a:t>
                      </a:r>
                    </a:p>
                  </a:txBody>
                  <a:tcPr/>
                </a:tc>
                <a:tc>
                  <a:txBody>
                    <a:bodyPr/>
                    <a:lstStyle/>
                    <a:p>
                      <a:pPr marL="342900" lvl="0" indent="-342900" hangingPunct="0">
                        <a:spcAft>
                          <a:spcPts val="900"/>
                        </a:spcAft>
                        <a:buFont typeface="Symbol" panose="05050102010706020507" pitchFamily="18" charset="2"/>
                        <a:buChar char=""/>
                      </a:pPr>
                      <a:r>
                        <a:rPr lang="en-GB" sz="1100" i="0" dirty="0">
                          <a:solidFill>
                            <a:srgbClr val="000000"/>
                          </a:solidFill>
                          <a:effectLst/>
                          <a:latin typeface="Times New Roman" panose="02020603050405020304" pitchFamily="18" charset="0"/>
                          <a:ea typeface="Times New Roman" panose="02020603050405020304" pitchFamily="18" charset="0"/>
                        </a:rPr>
                        <a:t>Can benefit the 5GS Traffic management by explicit information exchange on fully encrypted traffic. The study identifies the relevant information that would be exposed</a:t>
                      </a:r>
                      <a:endParaRPr lang="en-CA" sz="1100" i="1" dirty="0">
                        <a:solidFill>
                          <a:srgbClr val="000000"/>
                        </a:solidFill>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sz="1100" i="0" dirty="0">
                          <a:solidFill>
                            <a:srgbClr val="000000"/>
                          </a:solidFill>
                          <a:effectLst/>
                          <a:latin typeface="Times New Roman" panose="02020603050405020304" pitchFamily="18" charset="0"/>
                          <a:ea typeface="Times New Roman" panose="02020603050405020304" pitchFamily="18" charset="0"/>
                        </a:rPr>
                        <a:t>Can benefit other 5GC functions like reporting of user plane data as input to analytics or to monitor the correct URSP enforcement in the UE.</a:t>
                      </a:r>
                      <a:endParaRPr lang="en-CA" sz="1100" i="1" dirty="0">
                        <a:solidFill>
                          <a:srgbClr val="000000"/>
                        </a:solidFill>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sz="1100" i="0" dirty="0">
                          <a:solidFill>
                            <a:srgbClr val="000000"/>
                          </a:solidFill>
                          <a:effectLst/>
                          <a:latin typeface="Times New Roman" panose="02020603050405020304" pitchFamily="18" charset="0"/>
                          <a:ea typeface="Times New Roman" panose="02020603050405020304" pitchFamily="18" charset="0"/>
                        </a:rPr>
                        <a:t>Need to be advertised towards the UE, and which information the UE needs to be provisioned with if any.</a:t>
                      </a:r>
                      <a:endParaRPr lang="en-CA" sz="1100" i="1" dirty="0">
                        <a:solidFill>
                          <a:srgbClr val="000000"/>
                        </a:solidFill>
                        <a:effectLst/>
                        <a:latin typeface="Times New Roman" panose="02020603050405020304" pitchFamily="18" charset="0"/>
                        <a:ea typeface="Times New Roman" panose="02020603050405020304" pitchFamily="18" charset="0"/>
                      </a:endParaRPr>
                    </a:p>
                    <a:p>
                      <a:pPr marL="342900" lvl="0" indent="-342900" hangingPunct="0">
                        <a:spcAft>
                          <a:spcPts val="900"/>
                        </a:spcAft>
                        <a:buFont typeface="Symbol" panose="05050102010706020507" pitchFamily="18" charset="2"/>
                        <a:buChar char=""/>
                      </a:pPr>
                      <a:r>
                        <a:rPr lang="en-GB" sz="1100" i="0" dirty="0">
                          <a:solidFill>
                            <a:srgbClr val="000000"/>
                          </a:solidFill>
                          <a:effectLst/>
                          <a:latin typeface="Times New Roman" panose="02020603050405020304" pitchFamily="18" charset="0"/>
                          <a:ea typeface="Times New Roman" panose="02020603050405020304" pitchFamily="18" charset="0"/>
                        </a:rPr>
                        <a:t>Can integrate in the PCC Framework, and which enhancements are required the PCC framework, if any.</a:t>
                      </a:r>
                      <a:endParaRPr lang="en-CA" sz="1100" i="1" dirty="0">
                        <a:solidFill>
                          <a:srgbClr val="000000"/>
                        </a:solidFill>
                        <a:effectLst/>
                        <a:latin typeface="Times New Roman" panose="02020603050405020304" pitchFamily="18" charset="0"/>
                        <a:ea typeface="Times New Roman" panose="02020603050405020304" pitchFamily="18" charset="0"/>
                      </a:endParaRPr>
                    </a:p>
                    <a:p>
                      <a:pPr hangingPunct="0">
                        <a:spcAft>
                          <a:spcPts val="900"/>
                        </a:spcAft>
                      </a:pPr>
                      <a:r>
                        <a:rPr lang="en-GB" sz="1100" i="0" dirty="0">
                          <a:solidFill>
                            <a:srgbClr val="000000"/>
                          </a:solidFill>
                          <a:effectLst/>
                          <a:latin typeface="Times New Roman" panose="02020603050405020304" pitchFamily="18" charset="0"/>
                          <a:ea typeface="Times New Roman" panose="02020603050405020304" pitchFamily="18" charset="0"/>
                        </a:rPr>
                        <a:t>The solutions should consider user plane transmission efficiency. </a:t>
                      </a:r>
                      <a:endParaRPr lang="en-CA" sz="1100" i="1" dirty="0">
                        <a:solidFill>
                          <a:srgbClr val="000000"/>
                        </a:solidFill>
                        <a:effectLst/>
                        <a:latin typeface="Times New Roman" panose="02020603050405020304" pitchFamily="18" charset="0"/>
                        <a:ea typeface="Times New Roman" panose="02020603050405020304" pitchFamily="18" charset="0"/>
                      </a:endParaRPr>
                    </a:p>
                    <a:p>
                      <a:pPr hangingPunct="0">
                        <a:spcAft>
                          <a:spcPts val="900"/>
                        </a:spcAft>
                      </a:pPr>
                      <a:r>
                        <a:rPr lang="en-GB" sz="1100" i="0" dirty="0">
                          <a:solidFill>
                            <a:srgbClr val="000000"/>
                          </a:solidFill>
                          <a:effectLst/>
                          <a:latin typeface="Times New Roman" panose="02020603050405020304" pitchFamily="18" charset="0"/>
                          <a:ea typeface="Times New Roman" panose="02020603050405020304" pitchFamily="18" charset="0"/>
                        </a:rPr>
                        <a:t>The solutions should not be limited to work with QUIC traffic. They should work on all type of MASQUE deployments i.e. one or two-proxies, where the second proxy is run by a third party that is deployed on the DN.</a:t>
                      </a:r>
                      <a:endParaRPr lang="en-CA" sz="1100" i="1" dirty="0">
                        <a:solidFill>
                          <a:srgbClr val="000000"/>
                        </a:solidFill>
                        <a:effectLst/>
                        <a:latin typeface="Times New Roman" panose="02020603050405020304" pitchFamily="18" charset="0"/>
                        <a:ea typeface="Times New Roman" panose="02020603050405020304" pitchFamily="18" charset="0"/>
                      </a:endParaRPr>
                    </a:p>
                    <a:p>
                      <a:pPr marL="0" indent="0">
                        <a:buFont typeface="+mj-lt"/>
                        <a:buNone/>
                      </a:pPr>
                      <a:endParaRPr lang="en-US" sz="1100" kern="1200" dirty="0">
                        <a:solidFill>
                          <a:schemeClr val="dk1"/>
                        </a:solidFill>
                        <a:effectLst/>
                        <a:latin typeface="+mn-lt"/>
                        <a:ea typeface="+mn-ea"/>
                        <a:cs typeface="+mn-cs"/>
                      </a:endParaRPr>
                    </a:p>
                  </a:txBody>
                  <a:tcPr/>
                </a:tc>
                <a:tc>
                  <a:txBody>
                    <a:bodyPr/>
                    <a:lstStyle/>
                    <a:p>
                      <a:r>
                        <a:rPr lang="en-US" sz="1100" dirty="0"/>
                        <a:t>A use case that may benefit of having MASQUE technology in Release’19 is Traffic Detection with user privacy e.g. on top of an operator provided relay service, for UPF functions in TS 23.501 clause 5.8 </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SA3</a:t>
                      </a:r>
                    </a:p>
                  </a:txBody>
                  <a:tcPr/>
                </a:tc>
                <a:extLst>
                  <a:ext uri="{0D108BD9-81ED-4DB2-BD59-A6C34878D82A}">
                    <a16:rowId xmlns:a16="http://schemas.microsoft.com/office/drawing/2014/main" val="2332092012"/>
                  </a:ext>
                </a:extLst>
              </a:tr>
            </a:tbl>
          </a:graphicData>
        </a:graphic>
      </p:graphicFrame>
    </p:spTree>
    <p:extLst>
      <p:ext uri="{BB962C8B-B14F-4D97-AF65-F5344CB8AC3E}">
        <p14:creationId xmlns:p14="http://schemas.microsoft.com/office/powerpoint/2010/main" val="32918889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60858" y="593044"/>
            <a:ext cx="10515600" cy="745899"/>
          </a:xfrm>
        </p:spPr>
        <p:txBody>
          <a:bodyPr/>
          <a:lstStyle/>
          <a:p>
            <a:r>
              <a:rPr lang="en-GB" altLang="en-US" dirty="0"/>
              <a:t>Overall View on Rel-19 Content - 2</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857615299"/>
              </p:ext>
            </p:extLst>
          </p:nvPr>
        </p:nvGraphicFramePr>
        <p:xfrm>
          <a:off x="60858" y="1719944"/>
          <a:ext cx="12070284" cy="5048153"/>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4397805">
                  <a:extLst>
                    <a:ext uri="{9D8B030D-6E8A-4147-A177-3AD203B41FA5}">
                      <a16:colId xmlns:a16="http://schemas.microsoft.com/office/drawing/2014/main" val="824553124"/>
                    </a:ext>
                  </a:extLst>
                </a:gridCol>
                <a:gridCol w="2334000">
                  <a:extLst>
                    <a:ext uri="{9D8B030D-6E8A-4147-A177-3AD203B41FA5}">
                      <a16:colId xmlns:a16="http://schemas.microsoft.com/office/drawing/2014/main" val="4265244648"/>
                    </a:ext>
                  </a:extLst>
                </a:gridCol>
                <a:gridCol w="1035952">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476153">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2560091">
                <a:tc>
                  <a:txBody>
                    <a:bodyPr/>
                    <a:lstStyle/>
                    <a:p>
                      <a:r>
                        <a:rPr lang="en-US" sz="1100" dirty="0"/>
                        <a:t>3</a:t>
                      </a:r>
                    </a:p>
                  </a:txBody>
                  <a:tcPr/>
                </a:tc>
                <a:tc>
                  <a:txBody>
                    <a:bodyPr/>
                    <a:lstStyle/>
                    <a:p>
                      <a:r>
                        <a:rPr lang="en-GB" sz="1100" b="0" dirty="0">
                          <a:effectLst/>
                          <a:latin typeface="Arial" panose="020B0604020202020204" pitchFamily="34" charset="0"/>
                          <a:ea typeface="Batang" panose="02030600000101010101" pitchFamily="18" charset="-127"/>
                        </a:rPr>
                        <a:t>Study on delegation of (re)selection of target NF across PLMNs </a:t>
                      </a:r>
                      <a:endParaRPr lang="en-US" sz="1100" b="0" dirty="0"/>
                    </a:p>
                  </a:txBody>
                  <a:tcPr/>
                </a:tc>
                <a:tc>
                  <a:txBody>
                    <a:bodyPr/>
                    <a:lstStyle/>
                    <a:p>
                      <a:pPr algn="just" hangingPunct="0">
                        <a:spcAft>
                          <a:spcPts val="600"/>
                        </a:spcAft>
                      </a:pPr>
                      <a:r>
                        <a:rPr lang="en-GB" sz="1100" dirty="0">
                          <a:effectLst/>
                          <a:latin typeface="Times New Roman" panose="02020603050405020304" pitchFamily="18" charset="0"/>
                          <a:ea typeface="SimSun" panose="02010600030101010101" pitchFamily="2" charset="-122"/>
                        </a:rPr>
                        <a:t>The study aims to validate the benefits of </a:t>
                      </a:r>
                      <a:r>
                        <a:rPr lang="en-US" sz="1100" dirty="0">
                          <a:effectLst/>
                          <a:latin typeface="Times New Roman" panose="02020603050405020304" pitchFamily="18" charset="0"/>
                          <a:ea typeface="SimSun" panose="02010600030101010101" pitchFamily="2" charset="-122"/>
                        </a:rPr>
                        <a:t>delegating selection and/or reselection of the target destination logic from the NF (client) to a different target PLMN, while its objectives are the following:</a:t>
                      </a:r>
                      <a:endParaRPr lang="en-CA" sz="1100" dirty="0">
                        <a:effectLst/>
                        <a:latin typeface="Times New Roman" panose="02020603050405020304" pitchFamily="18" charset="0"/>
                        <a:ea typeface="SimSun" panose="02010600030101010101" pitchFamily="2" charset="-122"/>
                      </a:endParaRPr>
                    </a:p>
                    <a:p>
                      <a:pPr marL="342900" lvl="0" indent="-342900" algn="just" hangingPunct="0">
                        <a:spcAft>
                          <a:spcPts val="600"/>
                        </a:spcAft>
                        <a:buFont typeface="Times New Roman" panose="02020603050405020304" pitchFamily="18" charset="0"/>
                        <a:buChar char="-"/>
                      </a:pPr>
                      <a:r>
                        <a:rPr lang="en-US" sz="1100" dirty="0">
                          <a:effectLst/>
                          <a:latin typeface="Times New Roman" panose="02020603050405020304" pitchFamily="18" charset="0"/>
                          <a:ea typeface="SimSun" panose="02010600030101010101" pitchFamily="2" charset="-122"/>
                        </a:rPr>
                        <a:t>Identify the implications of having different combinations of communication models between client PLMN and destination PLMN.</a:t>
                      </a:r>
                      <a:endParaRPr lang="en-CA" sz="1100" dirty="0">
                        <a:effectLst/>
                        <a:latin typeface="Times New Roman" panose="02020603050405020304" pitchFamily="18" charset="0"/>
                        <a:ea typeface="SimSun" panose="02010600030101010101" pitchFamily="2" charset="-122"/>
                      </a:endParaRPr>
                    </a:p>
                    <a:p>
                      <a:pPr marL="342900" lvl="0" indent="-342900" algn="just" hangingPunct="0">
                        <a:spcAft>
                          <a:spcPts val="600"/>
                        </a:spcAft>
                        <a:buFont typeface="Times New Roman" panose="02020603050405020304" pitchFamily="18" charset="0"/>
                        <a:buChar char="-"/>
                      </a:pPr>
                      <a:r>
                        <a:rPr lang="en-US" sz="1100" dirty="0">
                          <a:effectLst/>
                          <a:latin typeface="Times New Roman" panose="02020603050405020304" pitchFamily="18" charset="0"/>
                          <a:ea typeface="SimSun" panose="02010600030101010101" pitchFamily="2" charset="-122"/>
                        </a:rPr>
                        <a:t>Identify the element(s) in the destination PLMN that is responsible to perform the delegated logic and describe the required capabilities.</a:t>
                      </a:r>
                      <a:endParaRPr lang="en-CA" sz="1100" dirty="0">
                        <a:effectLst/>
                        <a:latin typeface="Times New Roman" panose="02020603050405020304" pitchFamily="18" charset="0"/>
                        <a:ea typeface="SimSun" panose="02010600030101010101" pitchFamily="2" charset="-122"/>
                      </a:endParaRPr>
                    </a:p>
                    <a:p>
                      <a:pPr marL="342900" lvl="0" indent="-342900" algn="just" hangingPunct="0">
                        <a:spcAft>
                          <a:spcPts val="600"/>
                        </a:spcAft>
                        <a:buFont typeface="Times New Roman" panose="02020603050405020304" pitchFamily="18" charset="0"/>
                        <a:buChar char="-"/>
                      </a:pPr>
                      <a:r>
                        <a:rPr lang="en-US" sz="1100" dirty="0">
                          <a:effectLst/>
                          <a:latin typeface="Times New Roman" panose="02020603050405020304" pitchFamily="18" charset="0"/>
                          <a:ea typeface="SimSun" panose="02010600030101010101" pitchFamily="2" charset="-122"/>
                        </a:rPr>
                        <a:t>Propose required procedure and interfaces update.</a:t>
                      </a:r>
                      <a:endParaRPr lang="en-CA" sz="1100" dirty="0">
                        <a:effectLst/>
                        <a:latin typeface="Times New Roman" panose="02020603050405020304" pitchFamily="18" charset="0"/>
                        <a:ea typeface="SimSun" panose="02010600030101010101" pitchFamily="2" charset="-122"/>
                      </a:endParaRPr>
                    </a:p>
                  </a:txBody>
                  <a:tcPr/>
                </a:tc>
                <a:tc>
                  <a:txBody>
                    <a:bodyPr/>
                    <a:lstStyle/>
                    <a:p>
                      <a:pPr marL="360680" indent="-180340" hangingPunct="0">
                        <a:spcAft>
                          <a:spcPts val="900"/>
                        </a:spcAft>
                      </a:pPr>
                      <a:r>
                        <a:rPr lang="en-US" sz="1100" dirty="0">
                          <a:effectLst/>
                          <a:latin typeface="Times New Roman" panose="02020603050405020304" pitchFamily="18" charset="0"/>
                          <a:ea typeface="SimSun" panose="02010600030101010101" pitchFamily="2" charset="-122"/>
                        </a:rPr>
                        <a:t>3GPP has defined indirect communication via the SCP, allowing for different levels of delegation from the NF (acting as client) to the SCP, of the selection and reselection of the target destination logic.</a:t>
                      </a:r>
                      <a:r>
                        <a:rPr lang="en-CA" sz="1100" dirty="0">
                          <a:effectLst/>
                          <a:latin typeface="Times New Roman" panose="02020603050405020304" pitchFamily="18" charset="0"/>
                          <a:ea typeface="SimSun" panose="02010600030101010101" pitchFamily="2" charset="-122"/>
                        </a:rPr>
                        <a:t> </a:t>
                      </a:r>
                      <a:r>
                        <a:rPr lang="en-US" sz="1100" dirty="0">
                          <a:effectLst/>
                          <a:latin typeface="Times New Roman" panose="02020603050405020304" pitchFamily="18" charset="0"/>
                          <a:ea typeface="SimSun" panose="02010600030101010101" pitchFamily="2" charset="-122"/>
                        </a:rPr>
                        <a:t>In current specifications, indirect communication is defined only intra-PLMN, that implies that delegation of (re)selection logic is not possible when the target destination is in a different PLMN than the client NF. </a:t>
                      </a:r>
                      <a:endParaRPr lang="en-CA" sz="1100" dirty="0">
                        <a:effectLst/>
                        <a:latin typeface="Times New Roman" panose="02020603050405020304" pitchFamily="18" charset="0"/>
                        <a:ea typeface="SimSun" panose="02010600030101010101" pitchFamily="2" charset="-122"/>
                      </a:endParaRPr>
                    </a:p>
                    <a:p>
                      <a:endParaRPr lang="en-US" sz="1100" dirty="0"/>
                    </a:p>
                  </a:txBody>
                  <a:tcPr/>
                </a:tc>
                <a:tc>
                  <a:txBody>
                    <a:bodyPr/>
                    <a:lstStyle/>
                    <a:p>
                      <a:r>
                        <a:rPr lang="en-US" sz="1100" dirty="0"/>
                        <a:t>SA2</a:t>
                      </a:r>
                    </a:p>
                  </a:txBody>
                  <a:tcPr/>
                </a:tc>
                <a:tc>
                  <a:txBody>
                    <a:bodyPr/>
                    <a:lstStyle/>
                    <a:p>
                      <a:r>
                        <a:rPr lang="en-US" sz="1100" dirty="0"/>
                        <a:t>No</a:t>
                      </a:r>
                    </a:p>
                  </a:txBody>
                  <a:tcPr/>
                </a:tc>
                <a:tc>
                  <a:txBody>
                    <a:bodyPr/>
                    <a:lstStyle/>
                    <a:p>
                      <a:r>
                        <a:rPr lang="en-US" sz="1100" dirty="0"/>
                        <a:t>No</a:t>
                      </a:r>
                    </a:p>
                  </a:txBody>
                  <a:tcPr/>
                </a:tc>
                <a:extLst>
                  <a:ext uri="{0D108BD9-81ED-4DB2-BD59-A6C34878D82A}">
                    <a16:rowId xmlns:a16="http://schemas.microsoft.com/office/drawing/2014/main" val="1961773117"/>
                  </a:ext>
                </a:extLst>
              </a:tr>
              <a:tr h="1742583">
                <a:tc>
                  <a:txBody>
                    <a:bodyPr/>
                    <a:lstStyle/>
                    <a:p>
                      <a:r>
                        <a:rPr lang="en-US" sz="1100" dirty="0"/>
                        <a:t>4</a:t>
                      </a:r>
                    </a:p>
                  </a:txBody>
                  <a:tcPr/>
                </a:tc>
                <a:tc>
                  <a:txBody>
                    <a:bodyPr/>
                    <a:lstStyle/>
                    <a:p>
                      <a:r>
                        <a:rPr lang="en-US" sz="1100" dirty="0"/>
                        <a:t>Study on Roaming Value Added Services</a:t>
                      </a:r>
                    </a:p>
                  </a:txBody>
                  <a:tcPr/>
                </a:tc>
                <a:tc>
                  <a:txBody>
                    <a:bodyPr/>
                    <a:lstStyle/>
                    <a:p>
                      <a:pPr algn="just" hangingPunct="0">
                        <a:spcAft>
                          <a:spcPts val="600"/>
                        </a:spcAft>
                      </a:pPr>
                      <a:r>
                        <a:rPr lang="en-GB" sz="1100" dirty="0">
                          <a:effectLst/>
                          <a:latin typeface="Times New Roman" panose="02020603050405020304" pitchFamily="18" charset="0"/>
                          <a:ea typeface="SimSun" panose="02010600030101010101" pitchFamily="2" charset="-122"/>
                        </a:rPr>
                        <a:t>The objectives of this study are </a:t>
                      </a:r>
                      <a:r>
                        <a:rPr lang="en-US" sz="1100" dirty="0">
                          <a:effectLst/>
                          <a:latin typeface="Times New Roman" panose="02020603050405020304" pitchFamily="18" charset="0"/>
                          <a:ea typeface="SimSun" panose="02010600030101010101" pitchFamily="2" charset="-122"/>
                        </a:rPr>
                        <a:t>the stage 2 aspects for the following RVAS in 5GS enabled by the PLMN </a:t>
                      </a:r>
                      <a:r>
                        <a:rPr lang="en-GB" sz="1100" dirty="0">
                          <a:effectLst/>
                          <a:latin typeface="Times New Roman" panose="02020603050405020304" pitchFamily="18" charset="0"/>
                          <a:ea typeface="SimSun" panose="02010600030101010101" pitchFamily="2" charset="-122"/>
                        </a:rPr>
                        <a:t>as requirement have been specified in TS 22.261:</a:t>
                      </a:r>
                      <a:endParaRPr lang="en-CA" sz="1100" dirty="0">
                        <a:effectLst/>
                        <a:latin typeface="Times New Roman" panose="02020603050405020304" pitchFamily="18" charset="0"/>
                        <a:ea typeface="SimSun" panose="02010600030101010101" pitchFamily="2" charset="-122"/>
                      </a:endParaRPr>
                    </a:p>
                    <a:p>
                      <a:pPr marL="342900" lvl="0" indent="-342900" hangingPunct="0">
                        <a:spcAft>
                          <a:spcPts val="900"/>
                        </a:spcAft>
                        <a:buFont typeface="Times New Roman" panose="02020603050405020304" pitchFamily="18" charset="0"/>
                        <a:buChar char="-"/>
                      </a:pPr>
                      <a:r>
                        <a:rPr lang="en-US" sz="1100" dirty="0">
                          <a:effectLst/>
                          <a:latin typeface="Times New Roman" panose="02020603050405020304" pitchFamily="18" charset="0"/>
                          <a:ea typeface="SimSun" panose="02010600030101010101" pitchFamily="2" charset="-122"/>
                        </a:rPr>
                        <a:t>Welcome SMS</a:t>
                      </a:r>
                      <a:endParaRPr lang="en-CA" sz="1100" dirty="0">
                        <a:effectLst/>
                        <a:latin typeface="Times New Roman" panose="02020603050405020304" pitchFamily="18" charset="0"/>
                        <a:ea typeface="SimSun" panose="02010600030101010101" pitchFamily="2" charset="-122"/>
                      </a:endParaRPr>
                    </a:p>
                    <a:p>
                      <a:pPr marL="342900" lvl="0" indent="-342900" hangingPunct="0">
                        <a:spcAft>
                          <a:spcPts val="900"/>
                        </a:spcAft>
                        <a:buFont typeface="Times New Roman" panose="02020603050405020304" pitchFamily="18" charset="0"/>
                        <a:buChar char="-"/>
                      </a:pPr>
                      <a:r>
                        <a:rPr lang="en-US" sz="1100" dirty="0">
                          <a:effectLst/>
                          <a:latin typeface="Times New Roman" panose="02020603050405020304" pitchFamily="18" charset="0"/>
                          <a:ea typeface="SimSun" panose="02010600030101010101" pitchFamily="2" charset="-122"/>
                        </a:rPr>
                        <a:t>Steering of Roaming (</a:t>
                      </a:r>
                      <a:r>
                        <a:rPr lang="en-US" sz="1100" dirty="0" err="1">
                          <a:effectLst/>
                          <a:latin typeface="Times New Roman" panose="02020603050405020304" pitchFamily="18" charset="0"/>
                          <a:ea typeface="SimSun" panose="02010600030101010101" pitchFamily="2" charset="-122"/>
                        </a:rPr>
                        <a:t>SoR</a:t>
                      </a:r>
                      <a:r>
                        <a:rPr lang="en-US" sz="1100" dirty="0">
                          <a:effectLst/>
                          <a:latin typeface="Times New Roman" panose="02020603050405020304" pitchFamily="18" charset="0"/>
                          <a:ea typeface="SimSun" panose="02010600030101010101" pitchFamily="2" charset="-122"/>
                        </a:rPr>
                        <a:t>) during the registration procedure </a:t>
                      </a:r>
                      <a:endParaRPr lang="en-CA" sz="1100" dirty="0">
                        <a:effectLst/>
                        <a:latin typeface="Times New Roman" panose="02020603050405020304" pitchFamily="18" charset="0"/>
                        <a:ea typeface="SimSun" panose="02010600030101010101" pitchFamily="2" charset="-122"/>
                      </a:endParaRPr>
                    </a:p>
                    <a:p>
                      <a:pPr marL="342900" lvl="0" indent="-342900" hangingPunct="0">
                        <a:spcAft>
                          <a:spcPts val="900"/>
                        </a:spcAft>
                        <a:buFont typeface="Times New Roman" panose="02020603050405020304" pitchFamily="18" charset="0"/>
                        <a:buChar char="-"/>
                      </a:pPr>
                      <a:r>
                        <a:rPr lang="en-US" sz="1100" dirty="0">
                          <a:effectLst/>
                          <a:latin typeface="Times New Roman" panose="02020603050405020304" pitchFamily="18" charset="0"/>
                          <a:ea typeface="SimSun" panose="02010600030101010101" pitchFamily="2" charset="-122"/>
                        </a:rPr>
                        <a:t>Subscription-based routing to a particular core network (e.g. in a different country)</a:t>
                      </a:r>
                      <a:endParaRPr lang="en-CA" sz="1100" dirty="0">
                        <a:effectLst/>
                        <a:latin typeface="Times New Roman" panose="02020603050405020304" pitchFamily="18" charset="0"/>
                        <a:ea typeface="SimSun" panose="02010600030101010101" pitchFamily="2" charset="-122"/>
                      </a:endParaRPr>
                    </a:p>
                    <a:p>
                      <a:pPr marL="0" indent="0">
                        <a:buFont typeface="+mj-lt"/>
                        <a:buNone/>
                      </a:pPr>
                      <a:endParaRPr lang="en-US" sz="1100" kern="1200" dirty="0">
                        <a:solidFill>
                          <a:schemeClr val="dk1"/>
                        </a:solidFill>
                        <a:effectLst/>
                        <a:latin typeface="+mn-lt"/>
                        <a:ea typeface="+mn-ea"/>
                        <a:cs typeface="+mn-cs"/>
                      </a:endParaRPr>
                    </a:p>
                  </a:txBody>
                  <a:tcPr/>
                </a:tc>
                <a:tc>
                  <a:txBody>
                    <a:bodyPr/>
                    <a:lstStyle/>
                    <a:p>
                      <a:r>
                        <a:rPr lang="en-US" sz="1100" dirty="0"/>
                        <a:t>TS 22.261</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No</a:t>
                      </a:r>
                    </a:p>
                  </a:txBody>
                  <a:tcPr/>
                </a:tc>
                <a:extLst>
                  <a:ext uri="{0D108BD9-81ED-4DB2-BD59-A6C34878D82A}">
                    <a16:rowId xmlns:a16="http://schemas.microsoft.com/office/drawing/2014/main" val="2332092012"/>
                  </a:ext>
                </a:extLst>
              </a:tr>
            </a:tbl>
          </a:graphicData>
        </a:graphic>
      </p:graphicFrame>
    </p:spTree>
    <p:extLst>
      <p:ext uri="{BB962C8B-B14F-4D97-AF65-F5344CB8AC3E}">
        <p14:creationId xmlns:p14="http://schemas.microsoft.com/office/powerpoint/2010/main" val="355458016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60858" y="593044"/>
            <a:ext cx="10515600" cy="745899"/>
          </a:xfrm>
        </p:spPr>
        <p:txBody>
          <a:bodyPr/>
          <a:lstStyle/>
          <a:p>
            <a:r>
              <a:rPr lang="en-GB" altLang="en-US" dirty="0"/>
              <a:t>Overall View on Rel-19 Content - 3</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47779142"/>
              </p:ext>
            </p:extLst>
          </p:nvPr>
        </p:nvGraphicFramePr>
        <p:xfrm>
          <a:off x="60858" y="1796143"/>
          <a:ext cx="12070284" cy="5215118"/>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3629376">
                  <a:extLst>
                    <a:ext uri="{9D8B030D-6E8A-4147-A177-3AD203B41FA5}">
                      <a16:colId xmlns:a16="http://schemas.microsoft.com/office/drawing/2014/main" val="824553124"/>
                    </a:ext>
                  </a:extLst>
                </a:gridCol>
                <a:gridCol w="3254829">
                  <a:extLst>
                    <a:ext uri="{9D8B030D-6E8A-4147-A177-3AD203B41FA5}">
                      <a16:colId xmlns:a16="http://schemas.microsoft.com/office/drawing/2014/main" val="4265244648"/>
                    </a:ext>
                  </a:extLst>
                </a:gridCol>
                <a:gridCol w="947057">
                  <a:extLst>
                    <a:ext uri="{9D8B030D-6E8A-4147-A177-3AD203B41FA5}">
                      <a16:colId xmlns:a16="http://schemas.microsoft.com/office/drawing/2014/main" val="714072198"/>
                    </a:ext>
                  </a:extLst>
                </a:gridCol>
                <a:gridCol w="1225492">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505958">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07189">
                <a:tc>
                  <a:txBody>
                    <a:bodyPr/>
                    <a:lstStyle/>
                    <a:p>
                      <a:r>
                        <a:rPr lang="en-US" sz="1100" dirty="0"/>
                        <a:t>5</a:t>
                      </a:r>
                    </a:p>
                  </a:txBody>
                  <a:tcPr/>
                </a:tc>
                <a:tc>
                  <a:txBody>
                    <a:bodyPr/>
                    <a:lstStyle/>
                    <a:p>
                      <a:r>
                        <a:rPr lang="en-US" sz="1100" dirty="0"/>
                        <a:t>Study on IMS event exposure framework</a:t>
                      </a:r>
                    </a:p>
                  </a:txBody>
                  <a:tcPr/>
                </a:tc>
                <a:tc>
                  <a:txBody>
                    <a:bodyPr/>
                    <a:lstStyle/>
                    <a:p>
                      <a:pPr marL="0" indent="0">
                        <a:buFont typeface="+mj-lt"/>
                        <a:buNone/>
                      </a:pPr>
                      <a:r>
                        <a:rPr lang="en-US" sz="1100" kern="1200" dirty="0">
                          <a:solidFill>
                            <a:schemeClr val="dk1"/>
                          </a:solidFill>
                          <a:effectLst/>
                          <a:latin typeface="+mn-lt"/>
                          <a:ea typeface="+mn-ea"/>
                          <a:cs typeface="+mn-cs"/>
                        </a:rPr>
                        <a:t>•event subscription mechanisms via subscribe / notify procedures to external API invokers,</a:t>
                      </a:r>
                    </a:p>
                    <a:p>
                      <a:pPr marL="0" indent="0">
                        <a:buFont typeface="+mj-lt"/>
                        <a:buNone/>
                      </a:pPr>
                      <a:r>
                        <a:rPr lang="en-US" sz="1100" kern="1200" dirty="0">
                          <a:solidFill>
                            <a:schemeClr val="dk1"/>
                          </a:solidFill>
                          <a:effectLst/>
                          <a:latin typeface="+mn-lt"/>
                          <a:ea typeface="+mn-ea"/>
                          <a:cs typeface="+mn-cs"/>
                        </a:rPr>
                        <a:t>•identification of IMS events that can be subscribed to,</a:t>
                      </a:r>
                    </a:p>
                    <a:p>
                      <a:pPr marL="0" indent="0">
                        <a:buFont typeface="+mj-lt"/>
                        <a:buNone/>
                      </a:pPr>
                      <a:r>
                        <a:rPr lang="en-US" sz="1100" kern="1200" dirty="0">
                          <a:solidFill>
                            <a:schemeClr val="dk1"/>
                          </a:solidFill>
                          <a:effectLst/>
                          <a:latin typeface="+mn-lt"/>
                          <a:ea typeface="+mn-ea"/>
                          <a:cs typeface="+mn-cs"/>
                        </a:rPr>
                        <a:t>•locator functionality whereby the IMS NF / IMS NFs serving the specific subscriber(s) for which the specific event was requested is found,</a:t>
                      </a:r>
                    </a:p>
                    <a:p>
                      <a:pPr marL="0" indent="0">
                        <a:buFont typeface="+mj-lt"/>
                        <a:buNone/>
                      </a:pPr>
                      <a:r>
                        <a:rPr lang="en-US" sz="1100" kern="1200" dirty="0">
                          <a:solidFill>
                            <a:schemeClr val="dk1"/>
                          </a:solidFill>
                          <a:effectLst/>
                          <a:latin typeface="+mn-lt"/>
                          <a:ea typeface="+mn-ea"/>
                          <a:cs typeface="+mn-cs"/>
                        </a:rPr>
                        <a:t>•subscribe / notify procedures from the IMS NF / IMS NFs serving the specific subscriber(s) for the requested event.</a:t>
                      </a:r>
                    </a:p>
                    <a:p>
                      <a:pPr marL="0" indent="0">
                        <a:buFont typeface="+mj-lt"/>
                        <a:buNone/>
                      </a:pPr>
                      <a:r>
                        <a:rPr lang="en-US" sz="1100" kern="1200" dirty="0">
                          <a:solidFill>
                            <a:schemeClr val="dk1"/>
                          </a:solidFill>
                          <a:effectLst/>
                          <a:latin typeface="+mn-lt"/>
                          <a:ea typeface="+mn-ea"/>
                          <a:cs typeface="+mn-cs"/>
                        </a:rPr>
                        <a:t>•synergies with the Network Exposure Framework defined in 5GS (e.g., exposure of events to external API invokers via the network exposure function (NEF) from the IMS NF / IMS NFs).</a:t>
                      </a:r>
                    </a:p>
                    <a:p>
                      <a:pPr marL="0" indent="0">
                        <a:buFont typeface="+mj-lt"/>
                        <a:buNone/>
                      </a:pPr>
                      <a:endParaRPr lang="en-US" sz="1100" kern="1200" dirty="0">
                        <a:solidFill>
                          <a:schemeClr val="dk1"/>
                        </a:solidFill>
                        <a:effectLst/>
                        <a:latin typeface="+mn-lt"/>
                        <a:ea typeface="+mn-ea"/>
                        <a:cs typeface="+mn-cs"/>
                      </a:endParaRPr>
                    </a:p>
                  </a:txBody>
                  <a:tcPr/>
                </a:tc>
                <a:tc>
                  <a:txBody>
                    <a:bodyPr/>
                    <a:lstStyle/>
                    <a:p>
                      <a:r>
                        <a:rPr lang="en-US" sz="1100" dirty="0"/>
                        <a:t>There are currently no standard defined mechanisms in IMS for an external (to the PLMN trust domain) API invoker to subscribe to specific events related to a specific IMS subscriber / group of IMS subscribers. </a:t>
                      </a:r>
                    </a:p>
                    <a:p>
                      <a:r>
                        <a:rPr lang="en-US" sz="1100" dirty="0"/>
                        <a:t>The serving IMS NFs (providing / producing said events / data) cannot be dynamically located by the API invoker.</a:t>
                      </a:r>
                    </a:p>
                    <a:p>
                      <a:r>
                        <a:rPr lang="en-US" sz="1100" dirty="0"/>
                        <a:t>An example of a specific event that can be subscribed to is “IMS user call-state” (e.g., idle, busy, registered etc.). This specific event may be used by an external AF (e.g., a backend bank fraud system) to obtain the call-state of an IMS user. This information can be input to fraud algorithms (e.g., suspicious activity on User-X’s bank account plus user X call state = busy indicates a heightened risk of fraud). </a:t>
                      </a:r>
                    </a:p>
                    <a:p>
                      <a:endParaRPr lang="en-US" sz="1100" dirty="0"/>
                    </a:p>
                  </a:txBody>
                  <a:tcPr/>
                </a:tc>
                <a:tc>
                  <a:txBody>
                    <a:bodyPr/>
                    <a:lstStyle/>
                    <a:p>
                      <a:r>
                        <a:rPr lang="en-US" sz="1100" dirty="0"/>
                        <a:t>SA2</a:t>
                      </a:r>
                    </a:p>
                  </a:txBody>
                  <a:tcPr/>
                </a:tc>
                <a:tc>
                  <a:txBody>
                    <a:bodyPr/>
                    <a:lstStyle/>
                    <a:p>
                      <a:r>
                        <a:rPr lang="en-US" sz="1100" dirty="0"/>
                        <a:t>No</a:t>
                      </a:r>
                    </a:p>
                  </a:txBody>
                  <a:tcPr/>
                </a:tc>
                <a:tc>
                  <a:txBody>
                    <a:bodyPr/>
                    <a:lstStyle/>
                    <a:p>
                      <a:r>
                        <a:rPr lang="en-US" sz="1100" dirty="0"/>
                        <a:t>SA3</a:t>
                      </a:r>
                    </a:p>
                  </a:txBody>
                  <a:tcPr/>
                </a:tc>
                <a:extLst>
                  <a:ext uri="{0D108BD9-81ED-4DB2-BD59-A6C34878D82A}">
                    <a16:rowId xmlns:a16="http://schemas.microsoft.com/office/drawing/2014/main" val="1961773117"/>
                  </a:ext>
                </a:extLst>
              </a:tr>
              <a:tr h="123448">
                <a:tc>
                  <a:txBody>
                    <a:bodyPr/>
                    <a:lstStyle/>
                    <a:p>
                      <a:r>
                        <a:rPr lang="en-US" sz="1100" dirty="0"/>
                        <a:t>6</a:t>
                      </a:r>
                    </a:p>
                  </a:txBody>
                  <a:tcPr/>
                </a:tc>
                <a:tc>
                  <a:txBody>
                    <a:bodyPr/>
                    <a:lstStyle/>
                    <a:p>
                      <a:r>
                        <a:rPr lang="en-US" sz="1100" dirty="0"/>
                        <a:t>Study on 3rd party call id in IMS Sessions</a:t>
                      </a:r>
                    </a:p>
                  </a:txBody>
                  <a:tcPr/>
                </a:tc>
                <a:tc>
                  <a:txBody>
                    <a:bodyPr/>
                    <a:lstStyle/>
                    <a:p>
                      <a:pPr marL="0" indent="0">
                        <a:buFont typeface="+mj-lt"/>
                        <a:buNone/>
                      </a:pPr>
                      <a:r>
                        <a:rPr lang="en-US" sz="1100" kern="1200" dirty="0">
                          <a:solidFill>
                            <a:schemeClr val="dk1"/>
                          </a:solidFill>
                          <a:effectLst/>
                          <a:latin typeface="+mn-lt"/>
                          <a:ea typeface="+mn-ea"/>
                          <a:cs typeface="+mn-cs"/>
                        </a:rPr>
                        <a:t>The objective is to get a solution to KI#1 “How the Originating IMS network signs the 3rd party IDs and terminating IMS network verifies the 3rd party IDs” as outlined in TR 33.890, from the NG-RTC study  into normative specifications. The study will ensure that SA3 is involved in the security aspects required for any selected solution</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kern="1200" dirty="0">
                          <a:solidFill>
                            <a:schemeClr val="dk1"/>
                          </a:solidFill>
                          <a:effectLst/>
                          <a:latin typeface="+mn-lt"/>
                          <a:ea typeface="+mn-ea"/>
                          <a:cs typeface="+mn-cs"/>
                        </a:rPr>
                        <a:t>This is also a possible candidate for TEI-19 if solution can be agreed via discussions/draft CRs.</a:t>
                      </a:r>
                    </a:p>
                    <a:p>
                      <a:pPr marL="0" indent="0">
                        <a:buFont typeface="+mj-lt"/>
                        <a:buNone/>
                      </a:pPr>
                      <a:endParaRPr lang="en-US" sz="1100" kern="1200" dirty="0">
                        <a:solidFill>
                          <a:schemeClr val="dk1"/>
                        </a:solidFill>
                        <a:effectLst/>
                        <a:latin typeface="+mn-lt"/>
                        <a:ea typeface="+mn-ea"/>
                        <a:cs typeface="+mn-cs"/>
                      </a:endParaRPr>
                    </a:p>
                  </a:txBody>
                  <a:tcPr/>
                </a:tc>
                <a:tc>
                  <a:txBody>
                    <a:bodyPr/>
                    <a:lstStyle/>
                    <a:p>
                      <a:r>
                        <a:rPr lang="en-US" sz="1100" dirty="0"/>
                        <a:t>Evolution of IMS multimedia telephony service (NG_RTC)</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SA3</a:t>
                      </a:r>
                    </a:p>
                  </a:txBody>
                  <a:tcPr/>
                </a:tc>
                <a:extLst>
                  <a:ext uri="{0D108BD9-81ED-4DB2-BD59-A6C34878D82A}">
                    <a16:rowId xmlns:a16="http://schemas.microsoft.com/office/drawing/2014/main" val="2332092012"/>
                  </a:ext>
                </a:extLst>
              </a:tr>
            </a:tbl>
          </a:graphicData>
        </a:graphic>
      </p:graphicFrame>
    </p:spTree>
    <p:extLst>
      <p:ext uri="{BB962C8B-B14F-4D97-AF65-F5344CB8AC3E}">
        <p14:creationId xmlns:p14="http://schemas.microsoft.com/office/powerpoint/2010/main" val="334096573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60858" y="593044"/>
            <a:ext cx="10515600" cy="745899"/>
          </a:xfrm>
        </p:spPr>
        <p:txBody>
          <a:bodyPr/>
          <a:lstStyle/>
          <a:p>
            <a:r>
              <a:rPr lang="en-GB" altLang="en-US" dirty="0"/>
              <a:t>Overall View on Rel-19 Content - 4</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347963069"/>
              </p:ext>
            </p:extLst>
          </p:nvPr>
        </p:nvGraphicFramePr>
        <p:xfrm>
          <a:off x="0" y="1785258"/>
          <a:ext cx="12070284" cy="7664557"/>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310808">
                  <a:extLst>
                    <a:ext uri="{9D8B030D-6E8A-4147-A177-3AD203B41FA5}">
                      <a16:colId xmlns:a16="http://schemas.microsoft.com/office/drawing/2014/main" val="562605877"/>
                    </a:ext>
                  </a:extLst>
                </a:gridCol>
                <a:gridCol w="5285397">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505958">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07189">
                <a:tc>
                  <a:txBody>
                    <a:bodyPr/>
                    <a:lstStyle/>
                    <a:p>
                      <a:r>
                        <a:rPr lang="en-US" sz="1100" dirty="0"/>
                        <a:t>7</a:t>
                      </a:r>
                    </a:p>
                  </a:txBody>
                  <a:tcPr/>
                </a:tc>
                <a:tc>
                  <a:txBody>
                    <a:bodyPr/>
                    <a:lstStyle/>
                    <a:p>
                      <a:r>
                        <a:rPr lang="en-US" sz="1100" dirty="0"/>
                        <a:t>Minimize the number of Policy Associations </a:t>
                      </a:r>
                    </a:p>
                  </a:txBody>
                  <a:tcPr/>
                </a:tc>
                <a:tc>
                  <a:txBody>
                    <a:bodyPr/>
                    <a:lstStyle/>
                    <a:p>
                      <a:pPr marL="0" indent="0">
                        <a:buFont typeface="+mj-lt"/>
                        <a:buNone/>
                      </a:pPr>
                      <a:r>
                        <a:rPr lang="en-US" sz="1100" kern="1200" dirty="0">
                          <a:solidFill>
                            <a:schemeClr val="dk1"/>
                          </a:solidFill>
                          <a:effectLst/>
                          <a:latin typeface="+mn-lt"/>
                          <a:ea typeface="+mn-ea"/>
                          <a:cs typeface="+mn-cs"/>
                        </a:rPr>
                        <a:t>The objective is to minimize the establishment of AM, UE and SM Policy Associations as follows:</a:t>
                      </a:r>
                    </a:p>
                    <a:p>
                      <a:pPr marL="0" indent="0">
                        <a:buFont typeface="+mj-lt"/>
                        <a:buNone/>
                      </a:pPr>
                      <a:r>
                        <a:rPr lang="en-US" sz="1100" kern="1200" dirty="0">
                          <a:solidFill>
                            <a:schemeClr val="dk1"/>
                          </a:solidFill>
                          <a:effectLst/>
                          <a:latin typeface="+mn-lt"/>
                          <a:ea typeface="+mn-ea"/>
                          <a:cs typeface="+mn-cs"/>
                        </a:rPr>
                        <a:t>-The Access and Mobility Subscription Data Type is extended to indicate if the UE subscription is enabled for the reception of UE Policies or the reception of AM Policies.</a:t>
                      </a:r>
                    </a:p>
                    <a:p>
                      <a:pPr marL="0" indent="0">
                        <a:buFont typeface="+mj-lt"/>
                        <a:buNone/>
                      </a:pPr>
                      <a:r>
                        <a:rPr lang="en-US" sz="1100" kern="1200" dirty="0">
                          <a:solidFill>
                            <a:schemeClr val="dk1"/>
                          </a:solidFill>
                          <a:effectLst/>
                          <a:latin typeface="+mn-lt"/>
                          <a:ea typeface="+mn-ea"/>
                          <a:cs typeface="+mn-cs"/>
                        </a:rPr>
                        <a:t>-The AMF triggers the AM Policy Association Establishment based on the indication of whether AM Policies are enabled for the registered SUPI, as provided in the Access and Mobility subscription data.</a:t>
                      </a:r>
                    </a:p>
                    <a:p>
                      <a:pPr marL="0" indent="0">
                        <a:buFont typeface="+mj-lt"/>
                        <a:buNone/>
                      </a:pPr>
                      <a:r>
                        <a:rPr lang="en-US" sz="1100" kern="1200" dirty="0">
                          <a:solidFill>
                            <a:schemeClr val="dk1"/>
                          </a:solidFill>
                          <a:effectLst/>
                          <a:latin typeface="+mn-lt"/>
                          <a:ea typeface="+mn-ea"/>
                          <a:cs typeface="+mn-cs"/>
                        </a:rPr>
                        <a:t>-The AMF triggers the UE Policy Association Establishment based on the indication of whether UE Policies are enabled for the registered SUPI, as provided in the Access and Mobility subscription data.</a:t>
                      </a:r>
                    </a:p>
                    <a:p>
                      <a:pPr marL="0" indent="0">
                        <a:buFont typeface="+mj-lt"/>
                        <a:buNone/>
                      </a:pPr>
                      <a:r>
                        <a:rPr lang="en-US" sz="1100" kern="1200" dirty="0">
                          <a:solidFill>
                            <a:schemeClr val="dk1"/>
                          </a:solidFill>
                          <a:effectLst/>
                          <a:latin typeface="+mn-lt"/>
                          <a:ea typeface="+mn-ea"/>
                          <a:cs typeface="+mn-cs"/>
                        </a:rPr>
                        <a:t>-The Session Management Subscription data </a:t>
                      </a:r>
                      <a:r>
                        <a:rPr lang="en-US" sz="1100" kern="1200" dirty="0" err="1">
                          <a:solidFill>
                            <a:schemeClr val="dk1"/>
                          </a:solidFill>
                          <a:effectLst/>
                          <a:latin typeface="+mn-lt"/>
                          <a:ea typeface="+mn-ea"/>
                          <a:cs typeface="+mn-cs"/>
                        </a:rPr>
                        <a:t>Data</a:t>
                      </a:r>
                      <a:r>
                        <a:rPr lang="en-US" sz="1100" kern="1200" dirty="0">
                          <a:solidFill>
                            <a:schemeClr val="dk1"/>
                          </a:solidFill>
                          <a:effectLst/>
                          <a:latin typeface="+mn-lt"/>
                          <a:ea typeface="+mn-ea"/>
                          <a:cs typeface="+mn-cs"/>
                        </a:rPr>
                        <a:t> Type is extended to indicate if the UE subscription is enabled for the reception of SM Policies.</a:t>
                      </a:r>
                    </a:p>
                    <a:p>
                      <a:pPr marL="0" indent="0">
                        <a:buFont typeface="+mj-lt"/>
                        <a:buNone/>
                      </a:pPr>
                      <a:r>
                        <a:rPr lang="en-US" sz="1100" kern="1200" dirty="0">
                          <a:solidFill>
                            <a:schemeClr val="dk1"/>
                          </a:solidFill>
                          <a:effectLst/>
                          <a:latin typeface="+mn-lt"/>
                          <a:ea typeface="+mn-ea"/>
                          <a:cs typeface="+mn-cs"/>
                        </a:rPr>
                        <a:t>-The SMF triggers the SM Policy Association Establishment based on the indication of whether SM Policies are enabled for the SUPI, DNN,S-NSSAI as provided in the Session Management Subscription data</a:t>
                      </a:r>
                    </a:p>
                    <a:p>
                      <a:pPr marL="0" indent="0">
                        <a:buFont typeface="+mj-lt"/>
                        <a:buNone/>
                      </a:pPr>
                      <a:r>
                        <a:rPr lang="en-US" sz="1100" kern="1200" dirty="0">
                          <a:solidFill>
                            <a:schemeClr val="dk1"/>
                          </a:solidFill>
                          <a:effectLst/>
                          <a:latin typeface="+mn-lt"/>
                          <a:ea typeface="+mn-ea"/>
                          <a:cs typeface="+mn-cs"/>
                        </a:rPr>
                        <a:t>-For exposure, when the provided service parameters require the delivery of UE policies to the UE, the UDM authorizes the AF request based on the indication of whether the UE is enabled for the reception of UE policies.</a:t>
                      </a:r>
                    </a:p>
                    <a:p>
                      <a:pPr marL="0" indent="0">
                        <a:buFont typeface="+mj-lt"/>
                        <a:buNone/>
                      </a:pPr>
                      <a:r>
                        <a:rPr lang="en-US" sz="1100" kern="1200" dirty="0">
                          <a:solidFill>
                            <a:schemeClr val="dk1"/>
                          </a:solidFill>
                          <a:effectLst/>
                          <a:latin typeface="+mn-lt"/>
                          <a:ea typeface="+mn-ea"/>
                          <a:cs typeface="+mn-cs"/>
                        </a:rPr>
                        <a:t>-For exposure, the provided AM influence parameters provided by the AF are authorized by the UDM authorizes based on the indication of whether the UE is enabled for the provisioning of AM Policies.</a:t>
                      </a:r>
                    </a:p>
                    <a:p>
                      <a:pPr marL="0" indent="0">
                        <a:buFont typeface="+mj-lt"/>
                        <a:buNone/>
                      </a:pPr>
                      <a:endParaRPr lang="en-US" sz="1100" kern="1200" dirty="0">
                        <a:solidFill>
                          <a:schemeClr val="dk1"/>
                        </a:solidFill>
                        <a:effectLst/>
                        <a:latin typeface="+mn-lt"/>
                        <a:ea typeface="+mn-ea"/>
                        <a:cs typeface="+mn-cs"/>
                      </a:endParaRPr>
                    </a:p>
                  </a:txBody>
                  <a:tcPr/>
                </a:tc>
                <a:tc>
                  <a:txBody>
                    <a:bodyPr/>
                    <a:lstStyle/>
                    <a:p>
                      <a:r>
                        <a:rPr lang="en-US" sz="1100" dirty="0"/>
                        <a:t>Improved network efficiency as well as UE signalling, TEI19 WI proposal </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No</a:t>
                      </a:r>
                    </a:p>
                  </a:txBody>
                  <a:tcPr/>
                </a:tc>
                <a:extLst>
                  <a:ext uri="{0D108BD9-81ED-4DB2-BD59-A6C34878D82A}">
                    <a16:rowId xmlns:a16="http://schemas.microsoft.com/office/drawing/2014/main" val="1961773117"/>
                  </a:ext>
                </a:extLst>
              </a:tr>
              <a:tr h="307189">
                <a:tc>
                  <a:txBody>
                    <a:bodyPr/>
                    <a:lstStyle/>
                    <a:p>
                      <a:r>
                        <a:rPr lang="en-US" sz="1100" dirty="0"/>
                        <a:t>…</a:t>
                      </a:r>
                    </a:p>
                  </a:txBody>
                  <a:tcPr/>
                </a:tc>
                <a:tc>
                  <a:txBody>
                    <a:bodyPr/>
                    <a:lstStyle/>
                    <a:p>
                      <a:endParaRPr lang="en-US" sz="1100" dirty="0"/>
                    </a:p>
                  </a:txBody>
                  <a:tcPr/>
                </a:tc>
                <a:tc>
                  <a:txBody>
                    <a:bodyPr/>
                    <a:lstStyle/>
                    <a:p>
                      <a:pPr marL="0" indent="0">
                        <a:buFont typeface="+mj-lt"/>
                        <a:buNone/>
                      </a:pPr>
                      <a:endParaRPr lang="en-US" sz="1100" kern="1200" dirty="0">
                        <a:solidFill>
                          <a:schemeClr val="dk1"/>
                        </a:solidFill>
                        <a:effectLst/>
                        <a:latin typeface="+mn-lt"/>
                        <a:ea typeface="+mn-ea"/>
                        <a:cs typeface="+mn-cs"/>
                      </a:endParaRPr>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2332092012"/>
                  </a:ext>
                </a:extLst>
              </a:tr>
              <a:tr h="307189">
                <a:tc>
                  <a:txBody>
                    <a:bodyPr/>
                    <a:lstStyle/>
                    <a:p>
                      <a:endParaRPr lang="en-US" sz="1100" dirty="0"/>
                    </a:p>
                  </a:txBody>
                  <a:tcPr/>
                </a:tc>
                <a:tc>
                  <a:txBody>
                    <a:bodyPr/>
                    <a:lstStyle/>
                    <a:p>
                      <a:endParaRPr lang="en-US" sz="1100" dirty="0"/>
                    </a:p>
                  </a:txBody>
                  <a:tcPr/>
                </a:tc>
                <a:tc>
                  <a:txBody>
                    <a:bodyPr/>
                    <a:lstStyle/>
                    <a:p>
                      <a:pPr marL="0" indent="0">
                        <a:buFont typeface="+mj-lt"/>
                        <a:buNone/>
                      </a:pPr>
                      <a:endParaRPr lang="en-US" sz="1100" kern="1200" dirty="0">
                        <a:solidFill>
                          <a:schemeClr val="dk1"/>
                        </a:solidFill>
                        <a:effectLst/>
                        <a:latin typeface="+mn-lt"/>
                        <a:ea typeface="+mn-ea"/>
                        <a:cs typeface="+mn-cs"/>
                      </a:endParaRPr>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874409578"/>
                  </a:ext>
                </a:extLst>
              </a:tr>
              <a:tr h="307189">
                <a:tc>
                  <a:txBody>
                    <a:bodyPr/>
                    <a:lstStyle/>
                    <a:p>
                      <a:endParaRPr lang="en-US" sz="1100" dirty="0"/>
                    </a:p>
                  </a:txBody>
                  <a:tcPr/>
                </a:tc>
                <a:tc>
                  <a:txBody>
                    <a:bodyPr/>
                    <a:lstStyle/>
                    <a:p>
                      <a:endParaRPr lang="en-US" sz="1100" dirty="0"/>
                    </a:p>
                  </a:txBody>
                  <a:tcPr/>
                </a:tc>
                <a:tc>
                  <a:txBody>
                    <a:bodyPr/>
                    <a:lstStyle/>
                    <a:p>
                      <a:pPr marL="0" indent="0">
                        <a:buFont typeface="+mj-lt"/>
                        <a:buNone/>
                      </a:pPr>
                      <a:endParaRPr lang="en-US" sz="1100" kern="1200" dirty="0">
                        <a:solidFill>
                          <a:schemeClr val="dk1"/>
                        </a:solidFill>
                        <a:effectLst/>
                        <a:latin typeface="+mn-lt"/>
                        <a:ea typeface="+mn-ea"/>
                        <a:cs typeface="+mn-cs"/>
                      </a:endParaRPr>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2811125853"/>
                  </a:ext>
                </a:extLst>
              </a:tr>
              <a:tr h="307189">
                <a:tc>
                  <a:txBody>
                    <a:bodyPr/>
                    <a:lstStyle/>
                    <a:p>
                      <a:endParaRPr lang="en-US" sz="1100" dirty="0"/>
                    </a:p>
                  </a:txBody>
                  <a:tcPr/>
                </a:tc>
                <a:tc>
                  <a:txBody>
                    <a:bodyPr/>
                    <a:lstStyle/>
                    <a:p>
                      <a:endParaRPr lang="en-US" sz="1100" dirty="0"/>
                    </a:p>
                  </a:txBody>
                  <a:tcPr/>
                </a:tc>
                <a:tc>
                  <a:txBody>
                    <a:bodyPr/>
                    <a:lstStyle/>
                    <a:p>
                      <a:pPr marL="0" indent="0">
                        <a:buFont typeface="+mj-lt"/>
                        <a:buNone/>
                      </a:pPr>
                      <a:endParaRPr lang="en-US" sz="1100" kern="1200" dirty="0">
                        <a:solidFill>
                          <a:schemeClr val="dk1"/>
                        </a:solidFill>
                        <a:effectLst/>
                        <a:latin typeface="+mn-lt"/>
                        <a:ea typeface="+mn-ea"/>
                        <a:cs typeface="+mn-cs"/>
                      </a:endParaRPr>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2657434550"/>
                  </a:ext>
                </a:extLst>
              </a:tr>
              <a:tr h="307189">
                <a:tc>
                  <a:txBody>
                    <a:bodyPr/>
                    <a:lstStyle/>
                    <a:p>
                      <a:endParaRPr lang="en-US" sz="1100" dirty="0"/>
                    </a:p>
                  </a:txBody>
                  <a:tcPr/>
                </a:tc>
                <a:tc>
                  <a:txBody>
                    <a:bodyPr/>
                    <a:lstStyle/>
                    <a:p>
                      <a:endParaRPr lang="en-US" sz="1100" dirty="0"/>
                    </a:p>
                  </a:txBody>
                  <a:tcPr/>
                </a:tc>
                <a:tc>
                  <a:txBody>
                    <a:bodyPr/>
                    <a:lstStyle/>
                    <a:p>
                      <a:pPr marL="0" indent="0">
                        <a:buFont typeface="+mj-lt"/>
                        <a:buNone/>
                      </a:pPr>
                      <a:endParaRPr lang="en-US" sz="1100" kern="1200" dirty="0">
                        <a:solidFill>
                          <a:schemeClr val="dk1"/>
                        </a:solidFill>
                        <a:effectLst/>
                        <a:latin typeface="+mn-lt"/>
                        <a:ea typeface="+mn-ea"/>
                        <a:cs typeface="+mn-cs"/>
                      </a:endParaRPr>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2057156434"/>
                  </a:ext>
                </a:extLst>
              </a:tr>
              <a:tr h="307189">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136015713"/>
                  </a:ext>
                </a:extLst>
              </a:tr>
              <a:tr h="307189">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1004373458"/>
                  </a:ext>
                </a:extLst>
              </a:tr>
              <a:tr h="307189">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2242385897"/>
                  </a:ext>
                </a:extLst>
              </a:tr>
              <a:tr h="307189">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3168568452"/>
                  </a:ext>
                </a:extLst>
              </a:tr>
              <a:tr h="307189">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3284609383"/>
                  </a:ext>
                </a:extLst>
              </a:tr>
              <a:tr h="307189">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1671032396"/>
                  </a:ext>
                </a:extLst>
              </a:tr>
            </a:tbl>
          </a:graphicData>
        </a:graphic>
      </p:graphicFrame>
    </p:spTree>
    <p:extLst>
      <p:ext uri="{BB962C8B-B14F-4D97-AF65-F5344CB8AC3E}">
        <p14:creationId xmlns:p14="http://schemas.microsoft.com/office/powerpoint/2010/main" val="117631086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dirty="0"/>
              <a:t>Balanced content </a:t>
            </a:r>
          </a:p>
          <a:p>
            <a:r>
              <a:rPr lang="en-US" altLang="en-US" dirty="0"/>
              <a:t>Properly scoped content respecting timeline</a:t>
            </a:r>
          </a:p>
          <a:p>
            <a:r>
              <a:rPr lang="en-US" altLang="en-US" dirty="0"/>
              <a:t>Aligned content with RAN where dependency identified</a:t>
            </a:r>
          </a:p>
          <a:p>
            <a:r>
              <a:rPr lang="en-US" altLang="en-US" dirty="0"/>
              <a:t>Small(er) enhancements/improvements addressing operators’ deployment and market needs</a:t>
            </a:r>
          </a:p>
          <a:p>
            <a:endParaRPr lang="en-US" altLang="en-US"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10.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11.xml><?xml version="1.0" encoding="utf-8"?>
<TemplafySlideFormConfiguration><![CDATA[{"formFields":[],"formDataEntries":[]}]]></TemplafySlideFormConfiguration>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5.xml><?xml version="1.0" encoding="utf-8"?>
<TemplafySlideFormConfiguration><![CDATA[{"formFields":[],"formDataEntries":[]}]]></TemplafySlideFormConfiguration>
</file>

<file path=customXml/item6.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7.xml><?xml version="1.0" encoding="utf-8"?>
<TemplafySlideFormConfiguration><![CDATA[{"formFields":[],"formDataEntries":[]}]]></TemplafySlideFormConfiguration>
</file>

<file path=customXml/item8.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10.xml><?xml version="1.0" encoding="utf-8"?>
<ds:datastoreItem xmlns:ds="http://schemas.openxmlformats.org/officeDocument/2006/customXml" ds:itemID="{5500BD1F-D426-4C56-89F2-40841A134AB7}">
  <ds:schemaRefs/>
</ds:datastoreItem>
</file>

<file path=customXml/itemProps11.xml><?xml version="1.0" encoding="utf-8"?>
<ds:datastoreItem xmlns:ds="http://schemas.openxmlformats.org/officeDocument/2006/customXml" ds:itemID="{F43F2594-5449-454A-85D1-63E4AAAEBF44}">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4.xml><?xml version="1.0" encoding="utf-8"?>
<ds:datastoreItem xmlns:ds="http://schemas.openxmlformats.org/officeDocument/2006/customXml" ds:itemID="{8AF2977A-CF81-4601-8717-89EE7E236CF0}">
  <ds:schemaRefs/>
</ds:datastoreItem>
</file>

<file path=customXml/itemProps5.xml><?xml version="1.0" encoding="utf-8"?>
<ds:datastoreItem xmlns:ds="http://schemas.openxmlformats.org/officeDocument/2006/customXml" ds:itemID="{DCF02428-44FB-44AD-9995-6E3970211826}">
  <ds:schemaRefs/>
</ds:datastoreItem>
</file>

<file path=customXml/itemProps6.xml><?xml version="1.0" encoding="utf-8"?>
<ds:datastoreItem xmlns:ds="http://schemas.openxmlformats.org/officeDocument/2006/customXml" ds:itemID="{DF1B4F15-DD24-4934-94E9-942A35069F83}">
  <ds:schemaRefs/>
</ds:datastoreItem>
</file>

<file path=customXml/itemProps7.xml><?xml version="1.0" encoding="utf-8"?>
<ds:datastoreItem xmlns:ds="http://schemas.openxmlformats.org/officeDocument/2006/customXml" ds:itemID="{30BE2F0A-591A-4D1C-9667-0A0118FD4805}">
  <ds:schemaRefs/>
</ds:datastoreItem>
</file>

<file path=customXml/itemProps8.xml><?xml version="1.0" encoding="utf-8"?>
<ds:datastoreItem xmlns:ds="http://schemas.openxmlformats.org/officeDocument/2006/customXml" ds:itemID="{8FB404C4-3161-4C65-9AF7-F75173D423A1}">
  <ds:schemaRefs/>
</ds:datastoreItem>
</file>

<file path=customXml/itemProps9.xml><?xml version="1.0" encoding="utf-8"?>
<ds:datastoreItem xmlns:ds="http://schemas.openxmlformats.org/officeDocument/2006/customXml" ds:itemID="{132AFEDD-AA2B-4283-8CAC-11E207DEEEDA}">
  <ds:schemaRefs/>
</ds:datastoreItem>
</file>

<file path=docProps/app.xml><?xml version="1.0" encoding="utf-8"?>
<Properties xmlns="http://schemas.openxmlformats.org/officeDocument/2006/extended-properties" xmlns:vt="http://schemas.openxmlformats.org/officeDocument/2006/docPropsVTypes">
  <Template>Office Theme</Template>
  <TotalTime>6990</TotalTime>
  <Words>4460</Words>
  <Application>Microsoft Office PowerPoint</Application>
  <PresentationFormat>Widescreen</PresentationFormat>
  <Paragraphs>470</Paragraphs>
  <Slides>38</Slides>
  <Notes>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38</vt:i4>
      </vt:variant>
    </vt:vector>
  </HeadingPairs>
  <TitlesOfParts>
    <vt:vector size="48" baseType="lpstr">
      <vt:lpstr>Arial</vt:lpstr>
      <vt:lpstr>Arial </vt:lpstr>
      <vt:lpstr>Calibri</vt:lpstr>
      <vt:lpstr>Calibri Light</vt:lpstr>
      <vt:lpstr>Ericsson Hilda</vt:lpstr>
      <vt:lpstr>Ericsson Technical Icons</vt:lpstr>
      <vt:lpstr>Segoe UI</vt:lpstr>
      <vt:lpstr>Symbol</vt:lpstr>
      <vt:lpstr>Times New Roman</vt:lpstr>
      <vt:lpstr>Office Theme</vt:lpstr>
      <vt:lpstr>SA Rel-19 scoping, Ericsson initial view</vt:lpstr>
      <vt:lpstr>Outline: SA2 Rel-19 package – A few Considerations</vt:lpstr>
      <vt:lpstr>Content:Initial scoping input – Themes grouping </vt:lpstr>
      <vt:lpstr>Content:Initial scoping input </vt:lpstr>
      <vt:lpstr>Overall View on Rel-19 Content - 1</vt:lpstr>
      <vt:lpstr>Overall View on Rel-19 Content - 2</vt:lpstr>
      <vt:lpstr>Overall View on Rel-19 Content - 3</vt:lpstr>
      <vt:lpstr>Overall View on Rel-19 Content - 4</vt:lpstr>
      <vt:lpstr>Summary</vt:lpstr>
      <vt:lpstr>PowerPoint Presentation</vt:lpstr>
      <vt:lpstr>Study on  User Plane Redundancy for IP</vt:lpstr>
      <vt:lpstr>Rel-18 DetNet solution</vt:lpstr>
      <vt:lpstr>DetNet service sub-layer for IP</vt:lpstr>
      <vt:lpstr>5GS IP service layer support for DetNet - Example 1</vt:lpstr>
      <vt:lpstr>5GS IP service layer support for DetNet - Example 2</vt:lpstr>
      <vt:lpstr>5GS IP service layer support for DetNet - Example 3</vt:lpstr>
      <vt:lpstr>User plane redundancy for IP: Summary</vt:lpstr>
      <vt:lpstr>MASQUE for Enhanced Traffic Management</vt:lpstr>
      <vt:lpstr>MASQUE Specifications</vt:lpstr>
      <vt:lpstr>MASQUE Technology Principles </vt:lpstr>
      <vt:lpstr>MASQUE Deployment Examples</vt:lpstr>
      <vt:lpstr>MASQUE enabled 5GS Benefits this proposal brings</vt:lpstr>
      <vt:lpstr>SID Summary</vt:lpstr>
      <vt:lpstr>Study on delegation of (re)selection of target NF across PLMNs</vt:lpstr>
      <vt:lpstr>Outline</vt:lpstr>
      <vt:lpstr>Content</vt:lpstr>
      <vt:lpstr>Summary</vt:lpstr>
      <vt:lpstr>Study on IMS event exposure framework</vt:lpstr>
      <vt:lpstr>Outline</vt:lpstr>
      <vt:lpstr>Content</vt:lpstr>
      <vt:lpstr>Summary</vt:lpstr>
      <vt:lpstr>Study on 3rd party ID</vt:lpstr>
      <vt:lpstr>Outline</vt:lpstr>
      <vt:lpstr>Content</vt:lpstr>
      <vt:lpstr>Minimize the number of Policy Associations  </vt:lpstr>
      <vt:lpstr>Outline</vt:lpstr>
      <vt:lpstr>Solution described in the TEI19 WID</vt:lpstr>
      <vt:lpstr>Solution described in the TEI19 WID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Ericsson0525</cp:lastModifiedBy>
  <cp:revision>640</cp:revision>
  <dcterms:created xsi:type="dcterms:W3CDTF">2010-02-05T13:52:04Z</dcterms:created>
  <dcterms:modified xsi:type="dcterms:W3CDTF">2023-06-02T22:01:42Z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